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83732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6" r:id="rId10"/>
    <p:sldId id="264" r:id="rId11"/>
    <p:sldId id="265" r:id="rId12"/>
    <p:sldId id="267" r:id="rId13"/>
    <p:sldId id="268" r:id="rId14"/>
    <p:sldId id="270" r:id="rId15"/>
    <p:sldId id="271" r:id="rId16"/>
    <p:sldId id="269" r:id="rId17"/>
    <p:sldId id="272" r:id="rId18"/>
    <p:sldId id="273" r:id="rId19"/>
    <p:sldId id="274" r:id="rId20"/>
    <p:sldId id="275" r:id="rId21"/>
    <p:sldId id="277" r:id="rId22"/>
    <p:sldId id="278" r:id="rId23"/>
    <p:sldId id="279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1F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6088"/>
    <p:restoredTop sz="94689"/>
  </p:normalViewPr>
  <p:slideViewPr>
    <p:cSldViewPr snapToGrid="0">
      <p:cViewPr varScale="1">
        <p:scale>
          <a:sx n="100" d="100"/>
          <a:sy n="100" d="100"/>
        </p:scale>
        <p:origin x="176" y="7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19D214-E605-FD4E-9351-595C7DCEC7D9}" type="datetimeFigureOut">
              <a:rPr lang="en-GB" smtClean="0"/>
              <a:t>21/06/2025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02EDFE-4DAD-484D-BDBE-CA6A0AFFE7D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36666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01923" y="1122363"/>
            <a:ext cx="7588155" cy="2621154"/>
          </a:xfrm>
        </p:spPr>
        <p:txBody>
          <a:bodyPr anchor="b"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01923" y="3843708"/>
            <a:ext cx="7588155" cy="1414091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82FCD-FE3F-4543-A331-DDC74CA68E89}" type="datetime1">
              <a:rPr lang="en-US" smtClean="0"/>
              <a:t>6/21/25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0270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E956D-CB73-C986-F100-46487310D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515600" cy="113225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423E6A-A07C-BF0D-EA30-9A8A854E48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12648" y="1680898"/>
            <a:ext cx="10515600" cy="449606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DC9908-8F95-8DFC-72CC-158552B56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16290-8B37-F64E-AEEF-10A95BEAC571}" type="datetime1">
              <a:rPr lang="en-US" smtClean="0"/>
              <a:t>6/21/25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26C9BE-9060-50CB-2BB7-07307FF89A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4A835B-97D3-BC22-F0B8-4986D4636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7426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85B0252-346C-F6F4-3642-19F571550D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634888" y="578497"/>
            <a:ext cx="2047037" cy="559846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98DA36-7351-9D6A-518B-678AB8A507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578497"/>
            <a:ext cx="8796688" cy="559846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46BDFF-D746-836C-04B8-CA89AD5D1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97F664-69AE-414C-9F62-7AA162E6466D}" type="datetime1">
              <a:rPr lang="en-US" smtClean="0"/>
              <a:t>6/21/25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9AA929-A9E6-FF9C-0C59-177F892D6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16D893-7E81-90DC-4139-7687B39C3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4171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20C96-24E4-2944-967E-230D9447D5B6}" type="datetime1">
              <a:rPr lang="en-US" smtClean="0"/>
              <a:t>6/21/25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8642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D06AF-EF87-8489-2C82-DEB90B7EF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381" y="553616"/>
            <a:ext cx="8273140" cy="4008859"/>
          </a:xfrm>
        </p:spPr>
        <p:txBody>
          <a:bodyPr anchor="t">
            <a:normAutofit/>
          </a:bodyPr>
          <a:lstStyle>
            <a:lvl1pPr>
              <a:defRPr sz="540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8E5678-CA38-1318-9EA2-5E0A4F9A59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3380" y="4589463"/>
            <a:ext cx="8273140" cy="1384617"/>
          </a:xfrm>
        </p:spPr>
        <p:txBody>
          <a:bodyPr anchor="b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E99186-7E5A-60AF-DE69-5C7DA7161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6CC8F7-A905-E14F-8C09-6A4EA292AB6B}" type="datetime1">
              <a:rPr lang="en-US" smtClean="0"/>
              <a:t>6/21/25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FA13D1-1FBA-E820-323B-77B41F1A6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39BE85-85F6-4636-C651-D87CC969A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3729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741152" cy="11322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2E861E-DFBA-B4AA-9356-CDE3D3F57C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2648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1D7538-EC5A-3EE7-176F-A58920C507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86219D-7CA2-F547-90B5-CA3BF625F9CF}" type="datetime1">
              <a:rPr lang="en-US" smtClean="0"/>
              <a:t>6/21/25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0463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47396"/>
            <a:ext cx="10745788" cy="11432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685735"/>
            <a:ext cx="5157787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DA52B0-7419-A946-4523-6D34BCAD26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" y="2386894"/>
            <a:ext cx="5157787" cy="37650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5735"/>
            <a:ext cx="5183188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BAE980-E611-98B5-04E9-DE4584B0E3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199" y="2386894"/>
            <a:ext cx="5183189" cy="37650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D6471-FACB-D149-A0E0-06105917B32F}" type="datetime1">
              <a:rPr lang="en-US" smtClean="0"/>
              <a:t>6/21/25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2478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FE2208-C0AB-5748-ABF1-1E8EE6DB832E}" type="datetime1">
              <a:rPr lang="en-US" smtClean="0"/>
              <a:t>6/21/25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4082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A06D2-A646-B744-917D-17BC1A904420}" type="datetime1">
              <a:rPr lang="en-US" smtClean="0"/>
              <a:t>6/21/25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4106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160" y="553616"/>
            <a:ext cx="3595634" cy="1757505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4708" y="553616"/>
            <a:ext cx="6279741" cy="54864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97160" y="2311121"/>
            <a:ext cx="3595634" cy="3728895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E313E-3B4C-364F-BF77-26A1477D5A7C}" type="datetime1">
              <a:rPr lang="en-US" smtClean="0"/>
              <a:t>6/21/25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6995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557784"/>
            <a:ext cx="3595634" cy="2212313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063319" y="657103"/>
            <a:ext cx="6483687" cy="555590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1" y="2826137"/>
            <a:ext cx="3585586" cy="3434638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4C0FD-FA97-E444-87FE-1F18B25A44A9}" type="datetime1">
              <a:rPr lang="en-US" smtClean="0"/>
              <a:t>6/21/25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3940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653578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7" y="1715532"/>
            <a:ext cx="10653579" cy="4593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5753E-AF8A-7E04-8A1A-205B755A0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7160" y="6453002"/>
            <a:ext cx="34943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AF2BEC66-4CF8-5E42-9E49-96BD62811E5B}" type="datetime1">
              <a:rPr lang="en-US" smtClean="0"/>
              <a:t>6/21/25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1B7C8-DA74-800B-EE14-A39E9DB32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76521" y="6453002"/>
            <a:ext cx="28054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1647D-0DF0-CA1B-F723-EF7B8F508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2162" y="6453002"/>
            <a:ext cx="4292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3312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3" r:id="rId1"/>
    <p:sldLayoutId id="2147483742" r:id="rId2"/>
    <p:sldLayoutId id="2147483741" r:id="rId3"/>
    <p:sldLayoutId id="2147483740" r:id="rId4"/>
    <p:sldLayoutId id="2147483739" r:id="rId5"/>
    <p:sldLayoutId id="2147483738" r:id="rId6"/>
    <p:sldLayoutId id="2147483737" r:id="rId7"/>
    <p:sldLayoutId id="2147483736" r:id="rId8"/>
    <p:sldLayoutId id="2147483735" r:id="rId9"/>
    <p:sldLayoutId id="2147483734" r:id="rId10"/>
    <p:sldLayoutId id="2147483733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D1BA7680-B1FB-4B6B-2155-45DD5D6C4C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pic>
        <p:nvPicPr>
          <p:cNvPr id="4" name="Picture 3" descr="Network Technology Background">
            <a:extLst>
              <a:ext uri="{FF2B5EF4-FFF2-40B4-BE49-F238E27FC236}">
                <a16:creationId xmlns:a16="http://schemas.microsoft.com/office/drawing/2014/main" id="{A2537D29-DD77-0E6E-519C-A7BB65A9E29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15" t="9419" r="5584"/>
          <a:stretch>
            <a:fillRect/>
          </a:stretch>
        </p:blipFill>
        <p:spPr>
          <a:xfrm>
            <a:off x="20" y="-1"/>
            <a:ext cx="12191980" cy="6858001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A9CCD9CD-49AE-3D3E-923B-81ECD3FBF7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332383"/>
            <a:ext cx="12192000" cy="4525617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5000">
                <a:srgbClr val="000000">
                  <a:alpha val="35000"/>
                </a:srgbClr>
              </a:gs>
              <a:gs pos="100000">
                <a:srgbClr val="000000">
                  <a:alpha val="45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372C55-9975-D1F1-BA14-14FF01A7C5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4506" y="3632200"/>
            <a:ext cx="10056194" cy="2229783"/>
          </a:xfrm>
        </p:spPr>
        <p:txBody>
          <a:bodyPr>
            <a:normAutofit/>
          </a:bodyPr>
          <a:lstStyle/>
          <a:p>
            <a:pPr algn="l"/>
            <a:r>
              <a:rPr lang="en-GB" sz="4200" noProof="0" dirty="0">
                <a:solidFill>
                  <a:srgbClr val="FFFFFF"/>
                </a:solidFill>
              </a:rPr>
              <a:t>Implementation of </a:t>
            </a:r>
            <a:br>
              <a:rPr lang="en-GB" sz="4200" noProof="0" dirty="0">
                <a:solidFill>
                  <a:srgbClr val="FFFFFF"/>
                </a:solidFill>
              </a:rPr>
            </a:br>
            <a:r>
              <a:rPr lang="en-GB" sz="4200" noProof="0" dirty="0">
                <a:solidFill>
                  <a:srgbClr val="FFFFFF"/>
                </a:solidFill>
              </a:rPr>
              <a:t>“An exact reduction technique for the k-Colour Shortest Path Problem”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A929FB-ED09-ADC7-1120-F90F28123D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4506" y="5917399"/>
            <a:ext cx="8837546" cy="644789"/>
          </a:xfrm>
        </p:spPr>
        <p:txBody>
          <a:bodyPr>
            <a:normAutofit/>
          </a:bodyPr>
          <a:lstStyle/>
          <a:p>
            <a:pPr algn="l">
              <a:lnSpc>
                <a:spcPct val="110000"/>
              </a:lnSpc>
            </a:pPr>
            <a:r>
              <a:rPr lang="en-GB" sz="1300" noProof="0" dirty="0">
                <a:solidFill>
                  <a:srgbClr val="FFFFFF"/>
                </a:solidFill>
              </a:rPr>
              <a:t>Lorenzo Diaz Avalos Martin</a:t>
            </a:r>
          </a:p>
          <a:p>
            <a:pPr algn="l">
              <a:lnSpc>
                <a:spcPct val="110000"/>
              </a:lnSpc>
            </a:pPr>
            <a:r>
              <a:rPr lang="en-GB" sz="1300" noProof="0" dirty="0">
                <a:solidFill>
                  <a:srgbClr val="FFFFFF"/>
                </a:solidFill>
              </a:rPr>
              <a:t>Matteo Alessandro </a:t>
            </a:r>
            <a:r>
              <a:rPr lang="en-GB" sz="1300" noProof="0" dirty="0" err="1">
                <a:solidFill>
                  <a:srgbClr val="FFFFFF"/>
                </a:solidFill>
              </a:rPr>
              <a:t>Fumis</a:t>
            </a:r>
            <a:endParaRPr lang="en-GB" sz="1300" noProof="0" dirty="0">
              <a:solidFill>
                <a:srgbClr val="FFFFFF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8310D4-8C7A-6558-D9EB-14A9B6C0B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8066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323535-D4CF-9966-C9E6-565E0E2B2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Colour-Constrained Dijkstra Algorithm (CCDA)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D069C9-1635-7490-2918-D75910488A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9</a:t>
            </a:fld>
            <a:endParaRPr lang="en-US"/>
          </a:p>
        </p:txBody>
      </p:sp>
      <p:pic>
        <p:nvPicPr>
          <p:cNvPr id="18" name="Content Placeholder 17" descr="A white background with black text&#10;&#10;AI-generated content may be incorrect.">
            <a:extLst>
              <a:ext uri="{FF2B5EF4-FFF2-40B4-BE49-F238E27FC236}">
                <a16:creationId xmlns:a16="http://schemas.microsoft.com/office/drawing/2014/main" id="{8833643F-056D-5200-CE07-152D64AE09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2648" y="1814025"/>
            <a:ext cx="10947486" cy="3818290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C72450D-6427-966C-A278-61AEC3F82271}"/>
              </a:ext>
            </a:extLst>
          </p:cNvPr>
          <p:cNvSpPr/>
          <p:nvPr/>
        </p:nvSpPr>
        <p:spPr>
          <a:xfrm>
            <a:off x="0" y="6309360"/>
            <a:ext cx="12192000" cy="548640"/>
          </a:xfrm>
          <a:prstGeom prst="rect">
            <a:avLst/>
          </a:prstGeom>
          <a:solidFill>
            <a:srgbClr val="00206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		</a:t>
            </a: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Overview</a:t>
            </a:r>
            <a:r>
              <a:rPr lang="en-GB" dirty="0"/>
              <a:t>			</a:t>
            </a: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Formulation</a:t>
            </a:r>
            <a:r>
              <a:rPr lang="en-GB" dirty="0"/>
              <a:t>			</a:t>
            </a:r>
            <a:r>
              <a:rPr lang="en-GB" dirty="0">
                <a:solidFill>
                  <a:schemeClr val="bg1"/>
                </a:solidFill>
              </a:rPr>
              <a:t>Proposed Algorithms</a:t>
            </a:r>
            <a:r>
              <a:rPr lang="en-GB" dirty="0"/>
              <a:t>			</a:t>
            </a: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Results</a:t>
            </a:r>
            <a:r>
              <a:rPr lang="en-GB" dirty="0"/>
              <a:t>				</a:t>
            </a:r>
          </a:p>
        </p:txBody>
      </p:sp>
    </p:spTree>
    <p:extLst>
      <p:ext uri="{BB962C8B-B14F-4D97-AF65-F5344CB8AC3E}">
        <p14:creationId xmlns:p14="http://schemas.microsoft.com/office/powerpoint/2010/main" val="7845982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7057C6-4377-5E87-0D18-6028DC3E0B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Penalised Dijkstra Algorithm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E76E65-5A99-1837-570E-387397F97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10</a:t>
            </a:fld>
            <a:endParaRPr lang="en-US"/>
          </a:p>
        </p:txBody>
      </p:sp>
      <p:pic>
        <p:nvPicPr>
          <p:cNvPr id="7" name="Content Placeholder 6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7EC64AA4-E7FA-87F8-A3C8-8F75B1782E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95148" y="1290664"/>
            <a:ext cx="7853799" cy="4921714"/>
          </a:xfr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C5E1388-8806-844F-727B-752E3B2B2747}"/>
              </a:ext>
            </a:extLst>
          </p:cNvPr>
          <p:cNvSpPr/>
          <p:nvPr/>
        </p:nvSpPr>
        <p:spPr>
          <a:xfrm>
            <a:off x="0" y="6309360"/>
            <a:ext cx="12192000" cy="548640"/>
          </a:xfrm>
          <a:prstGeom prst="rect">
            <a:avLst/>
          </a:prstGeom>
          <a:solidFill>
            <a:srgbClr val="00206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		</a:t>
            </a: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Overview</a:t>
            </a:r>
            <a:r>
              <a:rPr lang="en-GB" dirty="0"/>
              <a:t>			</a:t>
            </a: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Formulation</a:t>
            </a:r>
            <a:r>
              <a:rPr lang="en-GB" dirty="0"/>
              <a:t>			</a:t>
            </a:r>
            <a:r>
              <a:rPr lang="en-GB" dirty="0">
                <a:solidFill>
                  <a:schemeClr val="bg1"/>
                </a:solidFill>
              </a:rPr>
              <a:t>Proposed Algorithms</a:t>
            </a:r>
            <a:r>
              <a:rPr lang="en-GB" dirty="0"/>
              <a:t>			</a:t>
            </a: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Results</a:t>
            </a:r>
            <a:r>
              <a:rPr lang="en-GB" dirty="0"/>
              <a:t>				</a:t>
            </a:r>
          </a:p>
        </p:txBody>
      </p:sp>
    </p:spTree>
    <p:extLst>
      <p:ext uri="{BB962C8B-B14F-4D97-AF65-F5344CB8AC3E}">
        <p14:creationId xmlns:p14="http://schemas.microsoft.com/office/powerpoint/2010/main" val="22386732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5763D-0D41-5AE9-65B3-42D58B62B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Graph Reduction Algorithm (GRA)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2BD1D2-391A-9254-7C22-779A0C0BC6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400" b="1" dirty="0"/>
              <a:t>Computational complexity</a:t>
            </a:r>
            <a:r>
              <a:rPr lang="en-GB" sz="2400" dirty="0"/>
              <a:t>:</a:t>
            </a:r>
          </a:p>
          <a:p>
            <a:pPr lvl="1"/>
            <a:r>
              <a:rPr lang="en-GB" sz="2400" dirty="0"/>
              <a:t>SPP: grows polynomially with input size</a:t>
            </a:r>
          </a:p>
          <a:p>
            <a:pPr lvl="1"/>
            <a:r>
              <a:rPr lang="en-GB" sz="2400" dirty="0"/>
              <a:t>k-CSPP: grows </a:t>
            </a:r>
            <a:r>
              <a:rPr lang="en-GB" sz="2400" dirty="0">
                <a:solidFill>
                  <a:srgbClr val="FF0000"/>
                </a:solidFill>
              </a:rPr>
              <a:t>exponentially</a:t>
            </a:r>
            <a:r>
              <a:rPr lang="en-GB" sz="2400" dirty="0"/>
              <a:t> with input size</a:t>
            </a:r>
          </a:p>
          <a:p>
            <a:endParaRPr lang="en-GB" sz="2400" dirty="0"/>
          </a:p>
          <a:p>
            <a:r>
              <a:rPr lang="en-GB" sz="2400" dirty="0"/>
              <a:t>For exact approaches (ILP solution), is necessary to reduce the input size as possible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74F726-AE1C-7EE5-1E60-B6D91FD5E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11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9AA998F-74B8-3D4C-1DEC-61DB69A1BAF4}"/>
              </a:ext>
            </a:extLst>
          </p:cNvPr>
          <p:cNvSpPr/>
          <p:nvPr/>
        </p:nvSpPr>
        <p:spPr>
          <a:xfrm>
            <a:off x="0" y="6309360"/>
            <a:ext cx="12192000" cy="548640"/>
          </a:xfrm>
          <a:prstGeom prst="rect">
            <a:avLst/>
          </a:prstGeom>
          <a:solidFill>
            <a:srgbClr val="00206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		</a:t>
            </a: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Overview</a:t>
            </a:r>
            <a:r>
              <a:rPr lang="en-GB" dirty="0"/>
              <a:t>			</a:t>
            </a: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Formulation</a:t>
            </a:r>
            <a:r>
              <a:rPr lang="en-GB" dirty="0"/>
              <a:t>			</a:t>
            </a:r>
            <a:r>
              <a:rPr lang="en-GB" dirty="0">
                <a:solidFill>
                  <a:schemeClr val="bg1"/>
                </a:solidFill>
              </a:rPr>
              <a:t>Proposed Algorithms</a:t>
            </a:r>
            <a:r>
              <a:rPr lang="en-GB" dirty="0"/>
              <a:t>			</a:t>
            </a: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Results</a:t>
            </a:r>
            <a:r>
              <a:rPr lang="en-GB" dirty="0"/>
              <a:t>				</a:t>
            </a:r>
          </a:p>
        </p:txBody>
      </p:sp>
    </p:spTree>
    <p:extLst>
      <p:ext uri="{BB962C8B-B14F-4D97-AF65-F5344CB8AC3E}">
        <p14:creationId xmlns:p14="http://schemas.microsoft.com/office/powerpoint/2010/main" val="17516628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219DA6-D83A-AB21-6E12-AA1017B6AF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Graph Reduction Algorithm (GRA)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B11812F-A783-47A2-8E6E-4FBC5E721BA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457200" indent="-457200">
                  <a:buFont typeface="+mj-lt"/>
                  <a:buAutoNum type="arabicPeriod"/>
                </a:pPr>
                <a:r>
                  <a:rPr lang="en-GB" sz="2200" dirty="0"/>
                  <a:t>Computes an </a:t>
                </a:r>
                <a:r>
                  <a:rPr lang="en-GB" sz="2200" b="1" dirty="0"/>
                  <a:t>upper bound</a:t>
                </a:r>
                <a:r>
                  <a:rPr lang="en-GB" sz="2200" dirty="0"/>
                  <a:t> (UB) for the solution using CCDA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200" dirty="0"/>
                  <a:t>Removes from the original graph 𝐺 all the nodes and edges that, if they are forced to be in the solution, cause a fitness value higher than UB</a:t>
                </a:r>
              </a:p>
              <a:p>
                <a:pPr marL="457200" indent="-457200">
                  <a:buFont typeface="+mj-lt"/>
                  <a:buAutoNum type="arabicPeriod"/>
                </a:pPr>
                <a:endParaRPr lang="en-US" sz="2200" dirty="0"/>
              </a:p>
              <a:p>
                <a:pPr marL="0" indent="0">
                  <a:buNone/>
                </a:pPr>
                <a:r>
                  <a:rPr lang="en-US" sz="2200" dirty="0"/>
                  <a:t>The algorithm is an </a:t>
                </a:r>
                <a:r>
                  <a:rPr lang="en-US" sz="2200" b="1" dirty="0"/>
                  <a:t>exact reduction technique</a:t>
                </a:r>
                <a:r>
                  <a:rPr lang="en-US" sz="2200" dirty="0"/>
                  <a:t>:</a:t>
                </a:r>
              </a:p>
              <a:p>
                <a:pPr marL="0" indent="0">
                  <a:buNone/>
                </a:pPr>
                <a:r>
                  <a:rPr lang="en-US" sz="2200" u="sng" dirty="0"/>
                  <a:t>It does not remove from the graph 𝐺 nodes that can belong to the optimum solution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sz="2200" i="1" u="sng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2200" b="0" i="1" u="sng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it-IT" sz="2200" b="0" i="1" u="sng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2200" u="sng" dirty="0"/>
                  <a:t>, or any solution 𝑆 better than the upper bound provided</a:t>
                </a:r>
              </a:p>
              <a:p>
                <a:pPr marL="228600" lvl="1" indent="0">
                  <a:buNone/>
                </a:pPr>
                <a:endParaRPr lang="en-GB" sz="2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B11812F-A783-47A2-8E6E-4FBC5E721BA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33" t="-27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393D37-4AC8-28AF-84B1-DE88731ED1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12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C14C5EE-53DA-E359-4BDF-0AF3E901FA65}"/>
              </a:ext>
            </a:extLst>
          </p:cNvPr>
          <p:cNvSpPr/>
          <p:nvPr/>
        </p:nvSpPr>
        <p:spPr>
          <a:xfrm>
            <a:off x="0" y="6309360"/>
            <a:ext cx="12192000" cy="548640"/>
          </a:xfrm>
          <a:prstGeom prst="rect">
            <a:avLst/>
          </a:prstGeom>
          <a:solidFill>
            <a:srgbClr val="00206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		</a:t>
            </a: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Overview</a:t>
            </a:r>
            <a:r>
              <a:rPr lang="en-GB" dirty="0"/>
              <a:t>			</a:t>
            </a: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Formulation</a:t>
            </a:r>
            <a:r>
              <a:rPr lang="en-GB" dirty="0"/>
              <a:t>			</a:t>
            </a:r>
            <a:r>
              <a:rPr lang="en-GB" dirty="0">
                <a:solidFill>
                  <a:schemeClr val="bg1"/>
                </a:solidFill>
              </a:rPr>
              <a:t>Proposed Algorithms</a:t>
            </a:r>
            <a:r>
              <a:rPr lang="en-GB" dirty="0"/>
              <a:t>			</a:t>
            </a: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Results</a:t>
            </a:r>
            <a:r>
              <a:rPr lang="en-GB" dirty="0"/>
              <a:t>				</a:t>
            </a:r>
          </a:p>
        </p:txBody>
      </p:sp>
    </p:spTree>
    <p:extLst>
      <p:ext uri="{BB962C8B-B14F-4D97-AF65-F5344CB8AC3E}">
        <p14:creationId xmlns:p14="http://schemas.microsoft.com/office/powerpoint/2010/main" val="8743733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B584EC-BFC7-8795-350B-3460A1EEA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Graph Reduction Algorithm (GRA) – Theoretical Proof</a:t>
            </a:r>
          </a:p>
        </p:txBody>
      </p:sp>
      <p:pic>
        <p:nvPicPr>
          <p:cNvPr id="6" name="Content Placeholder 5" descr="A math equations and formulas&#10;&#10;AI-generated content may be incorrect.">
            <a:extLst>
              <a:ext uri="{FF2B5EF4-FFF2-40B4-BE49-F238E27FC236}">
                <a16:creationId xmlns:a16="http://schemas.microsoft.com/office/drawing/2014/main" id="{A8D84AC6-3A1A-587B-EA73-23A0021119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2775" y="2393113"/>
            <a:ext cx="10653713" cy="3238587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937036-1E00-FB72-FB83-22D9051E0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13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1FBFDDC-63D3-BC62-4A0C-4732C1E6F607}"/>
              </a:ext>
            </a:extLst>
          </p:cNvPr>
          <p:cNvSpPr/>
          <p:nvPr/>
        </p:nvSpPr>
        <p:spPr>
          <a:xfrm>
            <a:off x="0" y="6309360"/>
            <a:ext cx="12192000" cy="548640"/>
          </a:xfrm>
          <a:prstGeom prst="rect">
            <a:avLst/>
          </a:prstGeom>
          <a:solidFill>
            <a:srgbClr val="00206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		</a:t>
            </a: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Overview</a:t>
            </a:r>
            <a:r>
              <a:rPr lang="en-GB" dirty="0"/>
              <a:t>			</a:t>
            </a: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Formulation</a:t>
            </a:r>
            <a:r>
              <a:rPr lang="en-GB" dirty="0"/>
              <a:t>			</a:t>
            </a:r>
            <a:r>
              <a:rPr lang="en-GB" dirty="0">
                <a:solidFill>
                  <a:schemeClr val="bg1"/>
                </a:solidFill>
              </a:rPr>
              <a:t>Proposed Algorithms</a:t>
            </a:r>
            <a:r>
              <a:rPr lang="en-GB" dirty="0"/>
              <a:t>			</a:t>
            </a: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Results</a:t>
            </a:r>
            <a:r>
              <a:rPr lang="en-GB" dirty="0"/>
              <a:t>				</a:t>
            </a:r>
          </a:p>
        </p:txBody>
      </p:sp>
    </p:spTree>
    <p:extLst>
      <p:ext uri="{BB962C8B-B14F-4D97-AF65-F5344CB8AC3E}">
        <p14:creationId xmlns:p14="http://schemas.microsoft.com/office/powerpoint/2010/main" val="17908055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4A101F-13A6-7934-D307-7A72AC7E26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Graph Reduction Algorithm (GRA) – Theoretical Proof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9FDDB5-C2B8-0D73-D4A0-2D65683B74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Proof: </a:t>
            </a:r>
            <a:r>
              <a:rPr lang="en-GB" i="1" dirty="0"/>
              <a:t>reduction ad absurdum</a:t>
            </a:r>
          </a:p>
          <a:p>
            <a:pPr marL="0" indent="0">
              <a:buNone/>
            </a:pPr>
            <a:endParaRPr lang="en-GB" i="1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C6708E-B2E9-4462-9A47-A56826CC8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14</a:t>
            </a:fld>
            <a:endParaRPr lang="en-US"/>
          </a:p>
        </p:txBody>
      </p:sp>
      <p:pic>
        <p:nvPicPr>
          <p:cNvPr id="6" name="Picture 5" descr="A math equations on a white background&#10;&#10;AI-generated content may be incorrect.">
            <a:extLst>
              <a:ext uri="{FF2B5EF4-FFF2-40B4-BE49-F238E27FC236}">
                <a16:creationId xmlns:a16="http://schemas.microsoft.com/office/drawing/2014/main" id="{4A3DA138-604A-0119-9AE7-1746F9EE8D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770" y="2339423"/>
            <a:ext cx="10905332" cy="217915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FB3F513-8DD6-A533-5E72-93820D320882}"/>
              </a:ext>
            </a:extLst>
          </p:cNvPr>
          <p:cNvSpPr/>
          <p:nvPr/>
        </p:nvSpPr>
        <p:spPr>
          <a:xfrm>
            <a:off x="0" y="6309360"/>
            <a:ext cx="12192000" cy="548640"/>
          </a:xfrm>
          <a:prstGeom prst="rect">
            <a:avLst/>
          </a:prstGeom>
          <a:solidFill>
            <a:srgbClr val="00206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		</a:t>
            </a: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Overview</a:t>
            </a:r>
            <a:r>
              <a:rPr lang="en-GB" dirty="0"/>
              <a:t>			</a:t>
            </a: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Formulation</a:t>
            </a:r>
            <a:r>
              <a:rPr lang="en-GB" dirty="0"/>
              <a:t>			</a:t>
            </a:r>
            <a:r>
              <a:rPr lang="en-GB" dirty="0">
                <a:solidFill>
                  <a:schemeClr val="bg1"/>
                </a:solidFill>
              </a:rPr>
              <a:t>Proposed Algorithms</a:t>
            </a:r>
            <a:r>
              <a:rPr lang="en-GB" dirty="0"/>
              <a:t>			</a:t>
            </a: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Results</a:t>
            </a:r>
            <a:r>
              <a:rPr lang="en-GB" dirty="0"/>
              <a:t>				</a:t>
            </a:r>
          </a:p>
        </p:txBody>
      </p:sp>
    </p:spTree>
    <p:extLst>
      <p:ext uri="{BB962C8B-B14F-4D97-AF65-F5344CB8AC3E}">
        <p14:creationId xmlns:p14="http://schemas.microsoft.com/office/powerpoint/2010/main" val="33721531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5603C-ABC9-D7F5-55FA-1FCF8A924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Graph Reduction Algorithm (GRA)</a:t>
            </a:r>
          </a:p>
        </p:txBody>
      </p:sp>
      <p:pic>
        <p:nvPicPr>
          <p:cNvPr id="6" name="Content Placeholder 5" descr="A white text with black text&#10;&#10;AI-generated content may be incorrect.">
            <a:extLst>
              <a:ext uri="{FF2B5EF4-FFF2-40B4-BE49-F238E27FC236}">
                <a16:creationId xmlns:a16="http://schemas.microsoft.com/office/drawing/2014/main" id="{C21DC4FE-5716-FF54-1551-4E1630E656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5774" y="1284572"/>
            <a:ext cx="10356854" cy="487992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F3E29A-7069-55C5-A357-EB36213E6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15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7692F32-AFC1-2B98-4E8D-D91983184712}"/>
              </a:ext>
            </a:extLst>
          </p:cNvPr>
          <p:cNvSpPr/>
          <p:nvPr/>
        </p:nvSpPr>
        <p:spPr>
          <a:xfrm>
            <a:off x="0" y="6309360"/>
            <a:ext cx="12192000" cy="548640"/>
          </a:xfrm>
          <a:prstGeom prst="rect">
            <a:avLst/>
          </a:prstGeom>
          <a:solidFill>
            <a:srgbClr val="00206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		</a:t>
            </a: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Overview</a:t>
            </a:r>
            <a:r>
              <a:rPr lang="en-GB" dirty="0"/>
              <a:t>			</a:t>
            </a: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Formulation</a:t>
            </a:r>
            <a:r>
              <a:rPr lang="en-GB" dirty="0"/>
              <a:t>			</a:t>
            </a:r>
            <a:r>
              <a:rPr lang="en-GB" dirty="0">
                <a:solidFill>
                  <a:schemeClr val="bg1"/>
                </a:solidFill>
              </a:rPr>
              <a:t>Proposed Algorithms</a:t>
            </a:r>
            <a:r>
              <a:rPr lang="en-GB" dirty="0"/>
              <a:t>			</a:t>
            </a: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Results</a:t>
            </a:r>
            <a:r>
              <a:rPr lang="en-GB" dirty="0"/>
              <a:t>				</a:t>
            </a:r>
          </a:p>
        </p:txBody>
      </p:sp>
    </p:spTree>
    <p:extLst>
      <p:ext uri="{BB962C8B-B14F-4D97-AF65-F5344CB8AC3E}">
        <p14:creationId xmlns:p14="http://schemas.microsoft.com/office/powerpoint/2010/main" val="13263847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CD7A33-2099-EBB0-8C95-F74908B08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Graph Reduction Algorithm (GRA)</a:t>
            </a:r>
          </a:p>
        </p:txBody>
      </p:sp>
      <p:pic>
        <p:nvPicPr>
          <p:cNvPr id="6" name="Content Placeholder 5" descr="A graph showing the growth of a graph&#10;&#10;AI-generated content may be incorrect.">
            <a:extLst>
              <a:ext uri="{FF2B5EF4-FFF2-40B4-BE49-F238E27FC236}">
                <a16:creationId xmlns:a16="http://schemas.microsoft.com/office/drawing/2014/main" id="{54EEB888-6F09-6171-B6CB-7AB3660D53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1228" y="1680898"/>
            <a:ext cx="11016417" cy="3908244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4312F9-012F-910F-17CC-FC2D8580B2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16</a:t>
            </a:fld>
            <a:endParaRPr lang="en-US"/>
          </a:p>
        </p:txBody>
      </p:sp>
      <p:pic>
        <p:nvPicPr>
          <p:cNvPr id="8" name="Picture 7" descr="A white background with black and white clouds&#10;&#10;AI-generated content may be incorrect.">
            <a:extLst>
              <a:ext uri="{FF2B5EF4-FFF2-40B4-BE49-F238E27FC236}">
                <a16:creationId xmlns:a16="http://schemas.microsoft.com/office/drawing/2014/main" id="{010CDB8F-ADF0-7950-1C19-79549EDB78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605" y="4992952"/>
            <a:ext cx="825500" cy="3683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ADD8229-FDFA-3E5B-B088-8C827E630742}"/>
              </a:ext>
            </a:extLst>
          </p:cNvPr>
          <p:cNvSpPr/>
          <p:nvPr/>
        </p:nvSpPr>
        <p:spPr>
          <a:xfrm>
            <a:off x="0" y="6309360"/>
            <a:ext cx="12192000" cy="548640"/>
          </a:xfrm>
          <a:prstGeom prst="rect">
            <a:avLst/>
          </a:prstGeom>
          <a:solidFill>
            <a:srgbClr val="00206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		</a:t>
            </a: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Overview</a:t>
            </a:r>
            <a:r>
              <a:rPr lang="en-GB" dirty="0"/>
              <a:t>			</a:t>
            </a: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Formulation</a:t>
            </a:r>
            <a:r>
              <a:rPr lang="en-GB" dirty="0"/>
              <a:t>			</a:t>
            </a:r>
            <a:r>
              <a:rPr lang="en-GB" dirty="0">
                <a:solidFill>
                  <a:schemeClr val="bg1"/>
                </a:solidFill>
              </a:rPr>
              <a:t>Proposed Algorithms</a:t>
            </a:r>
            <a:r>
              <a:rPr lang="en-GB" dirty="0"/>
              <a:t>			</a:t>
            </a: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Results</a:t>
            </a:r>
            <a:r>
              <a:rPr lang="en-GB" dirty="0"/>
              <a:t>				</a:t>
            </a:r>
          </a:p>
        </p:txBody>
      </p:sp>
    </p:spTree>
    <p:extLst>
      <p:ext uri="{BB962C8B-B14F-4D97-AF65-F5344CB8AC3E}">
        <p14:creationId xmlns:p14="http://schemas.microsoft.com/office/powerpoint/2010/main" val="32604763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line drawn on a white background&#10;&#10;AI-generated content may be incorrect.">
            <a:extLst>
              <a:ext uri="{FF2B5EF4-FFF2-40B4-BE49-F238E27FC236}">
                <a16:creationId xmlns:a16="http://schemas.microsoft.com/office/drawing/2014/main" id="{22BC92D1-DFBA-86D9-0006-E3C8EE66AC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1492" y="1532873"/>
            <a:ext cx="5689600" cy="44196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0810BFD-6925-470A-29E3-FFBFC8C05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Graph Reduction Algorithm (GRA)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A894948-897C-8D75-5E5F-26E0AD44E4E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12648" y="1646012"/>
                <a:ext cx="5931990" cy="459382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Sometimes, after GRA, can be identified a node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that, if removed, causes a </a:t>
                </a:r>
                <a:r>
                  <a:rPr lang="en-US" u="sng" dirty="0"/>
                  <a:t>disconnection</a:t>
                </a:r>
                <a:r>
                  <a:rPr lang="en-US" dirty="0"/>
                  <a:t> of the graph in two components</a:t>
                </a:r>
              </a:p>
              <a:p>
                <a:r>
                  <a:rPr lang="en-US" dirty="0"/>
                  <a:t>This scenario can be considered to improve the performance by </a:t>
                </a:r>
                <a:r>
                  <a:rPr lang="en-US" u="sng" dirty="0"/>
                  <a:t>parallelizing on the components</a:t>
                </a:r>
              </a:p>
              <a:p>
                <a:r>
                  <a:rPr lang="en-US" dirty="0"/>
                  <a:t>In the k-CSPP, this </a:t>
                </a:r>
                <a:r>
                  <a:rPr lang="en-US" dirty="0">
                    <a:solidFill>
                      <a:srgbClr val="FF0000"/>
                    </a:solidFill>
                  </a:rPr>
                  <a:t>idea cannot be applied</a:t>
                </a:r>
                <a:r>
                  <a:rPr lang="en-US" dirty="0"/>
                  <a:t>:</a:t>
                </a:r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/>
                  <a:t>colour variables must be considered for the global path </a:t>
                </a:r>
              </a:p>
              <a:p>
                <a:endParaRPr lang="en-GB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A894948-897C-8D75-5E5F-26E0AD44E4E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2648" y="1646012"/>
                <a:ext cx="5931990" cy="4593828"/>
              </a:xfrm>
              <a:blipFill>
                <a:blip r:embed="rId3"/>
                <a:stretch>
                  <a:fillRect l="-85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19C793-FFF9-55B2-D5EE-9DE8FD90D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17</a:t>
            </a:fld>
            <a:endParaRPr lang="en-US"/>
          </a:p>
        </p:txBody>
      </p:sp>
      <p:sp>
        <p:nvSpPr>
          <p:cNvPr id="9" name="Left Arrow 8">
            <a:extLst>
              <a:ext uri="{FF2B5EF4-FFF2-40B4-BE49-F238E27FC236}">
                <a16:creationId xmlns:a16="http://schemas.microsoft.com/office/drawing/2014/main" id="{B6C99B23-3B1A-022E-A40B-532815B9606F}"/>
              </a:ext>
            </a:extLst>
          </p:cNvPr>
          <p:cNvSpPr/>
          <p:nvPr/>
        </p:nvSpPr>
        <p:spPr>
          <a:xfrm rot="19679682">
            <a:off x="7623426" y="2589087"/>
            <a:ext cx="441789" cy="318498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E871CE6-A443-65F1-DB2A-7A3747F77F0C}"/>
              </a:ext>
            </a:extLst>
          </p:cNvPr>
          <p:cNvSpPr/>
          <p:nvPr/>
        </p:nvSpPr>
        <p:spPr>
          <a:xfrm>
            <a:off x="0" y="6309360"/>
            <a:ext cx="12192000" cy="548640"/>
          </a:xfrm>
          <a:prstGeom prst="rect">
            <a:avLst/>
          </a:prstGeom>
          <a:solidFill>
            <a:srgbClr val="00206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		</a:t>
            </a: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Overview</a:t>
            </a:r>
            <a:r>
              <a:rPr lang="en-GB" dirty="0"/>
              <a:t>			</a:t>
            </a: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Formulation</a:t>
            </a:r>
            <a:r>
              <a:rPr lang="en-GB" dirty="0"/>
              <a:t>			</a:t>
            </a:r>
            <a:r>
              <a:rPr lang="en-GB" dirty="0">
                <a:solidFill>
                  <a:schemeClr val="bg1"/>
                </a:solidFill>
              </a:rPr>
              <a:t>Proposed Algorithms</a:t>
            </a:r>
            <a:r>
              <a:rPr lang="en-GB" dirty="0"/>
              <a:t>			</a:t>
            </a: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Results</a:t>
            </a:r>
            <a:r>
              <a:rPr lang="en-GB" dirty="0"/>
              <a:t>				</a:t>
            </a:r>
          </a:p>
        </p:txBody>
      </p:sp>
    </p:spTree>
    <p:extLst>
      <p:ext uri="{BB962C8B-B14F-4D97-AF65-F5344CB8AC3E}">
        <p14:creationId xmlns:p14="http://schemas.microsoft.com/office/powerpoint/2010/main" val="34134494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3FFE60-343F-D198-04CB-A2BEB9CB1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Reduced ILP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1BDFEB-D7FB-5F2A-281B-6C5D332BF8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8" y="1588397"/>
            <a:ext cx="6414877" cy="4593828"/>
          </a:xfrm>
        </p:spPr>
        <p:txBody>
          <a:bodyPr>
            <a:normAutofit fontScale="92500" lnSpcReduction="10000"/>
          </a:bodyPr>
          <a:lstStyle/>
          <a:p>
            <a:r>
              <a:rPr lang="en-GB" sz="2400" dirty="0"/>
              <a:t>Combination of the </a:t>
            </a:r>
            <a:r>
              <a:rPr lang="en-US" sz="2400" dirty="0"/>
              <a:t>effectiveness of the ILP formulation and the speed of the heuristic algorithm:</a:t>
            </a:r>
          </a:p>
          <a:p>
            <a:pPr marL="571500" lvl="1" indent="-342900">
              <a:buFont typeface="+mj-lt"/>
              <a:buAutoNum type="arabicPeriod"/>
            </a:pPr>
            <a:r>
              <a:rPr lang="en-US" sz="2400" dirty="0"/>
              <a:t>Computation of </a:t>
            </a:r>
            <a:r>
              <a:rPr lang="en-US" sz="2400" u="sng" dirty="0"/>
              <a:t>admissible solution</a:t>
            </a:r>
            <a:r>
              <a:rPr lang="en-US" sz="2400" dirty="0"/>
              <a:t> using CCDA</a:t>
            </a:r>
          </a:p>
          <a:p>
            <a:pPr lvl="2"/>
            <a:r>
              <a:rPr lang="en-US" sz="2400" dirty="0"/>
              <a:t>If the solution is optimal, the algorithm stops</a:t>
            </a:r>
          </a:p>
          <a:p>
            <a:pPr marL="571500" lvl="1" indent="-342900">
              <a:buFont typeface="+mj-lt"/>
              <a:buAutoNum type="arabicPeriod"/>
            </a:pPr>
            <a:r>
              <a:rPr lang="en-US" sz="2400" u="sng" dirty="0"/>
              <a:t>Graph reduction</a:t>
            </a:r>
            <a:r>
              <a:rPr lang="en-US" sz="2400" dirty="0"/>
              <a:t> using the admissible solution found as upper bound</a:t>
            </a:r>
          </a:p>
          <a:p>
            <a:pPr marL="571500" lvl="1" indent="-342900">
              <a:buFont typeface="+mj-lt"/>
              <a:buAutoNum type="arabicPeriod"/>
            </a:pPr>
            <a:r>
              <a:rPr lang="en-US" sz="2400" u="sng" dirty="0"/>
              <a:t>Gurobi solver</a:t>
            </a:r>
            <a:r>
              <a:rPr lang="en-US" sz="2400" dirty="0"/>
              <a:t> applied to the formulation of the reduced instance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3ABD2D-FFFB-5C53-0046-0A2C46683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18</a:t>
            </a:fld>
            <a:endParaRPr lang="en-US"/>
          </a:p>
        </p:txBody>
      </p:sp>
      <p:pic>
        <p:nvPicPr>
          <p:cNvPr id="6" name="Picture 5" descr="A diagram of a algorithm&#10;&#10;AI-generated content may be incorrect.">
            <a:extLst>
              <a:ext uri="{FF2B5EF4-FFF2-40B4-BE49-F238E27FC236}">
                <a16:creationId xmlns:a16="http://schemas.microsoft.com/office/drawing/2014/main" id="{0B47E6A9-C6D4-5F22-88B8-6BF18FC351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9228" y="263237"/>
            <a:ext cx="2352810" cy="59436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C484300-D972-C1F4-77AF-880FF2AC0573}"/>
              </a:ext>
            </a:extLst>
          </p:cNvPr>
          <p:cNvSpPr/>
          <p:nvPr/>
        </p:nvSpPr>
        <p:spPr>
          <a:xfrm>
            <a:off x="0" y="6309360"/>
            <a:ext cx="12192000" cy="548640"/>
          </a:xfrm>
          <a:prstGeom prst="rect">
            <a:avLst/>
          </a:prstGeom>
          <a:solidFill>
            <a:srgbClr val="00206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		</a:t>
            </a: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Overview</a:t>
            </a:r>
            <a:r>
              <a:rPr lang="en-GB" dirty="0"/>
              <a:t>			</a:t>
            </a: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Formulation</a:t>
            </a:r>
            <a:r>
              <a:rPr lang="en-GB" dirty="0"/>
              <a:t>			</a:t>
            </a:r>
            <a:r>
              <a:rPr lang="en-GB" dirty="0">
                <a:solidFill>
                  <a:schemeClr val="bg1"/>
                </a:solidFill>
              </a:rPr>
              <a:t>Proposed Algorithms</a:t>
            </a:r>
            <a:r>
              <a:rPr lang="en-GB" dirty="0"/>
              <a:t>			</a:t>
            </a: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Results</a:t>
            </a:r>
            <a:r>
              <a:rPr lang="en-GB" dirty="0"/>
              <a:t>				</a:t>
            </a:r>
          </a:p>
        </p:txBody>
      </p:sp>
    </p:spTree>
    <p:extLst>
      <p:ext uri="{BB962C8B-B14F-4D97-AF65-F5344CB8AC3E}">
        <p14:creationId xmlns:p14="http://schemas.microsoft.com/office/powerpoint/2010/main" val="28428637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12C6B54-0340-2DA5-DDF9-C7F1FC02A20B}"/>
              </a:ext>
            </a:extLst>
          </p:cNvPr>
          <p:cNvSpPr/>
          <p:nvPr/>
        </p:nvSpPr>
        <p:spPr>
          <a:xfrm>
            <a:off x="0" y="6309360"/>
            <a:ext cx="12192000" cy="548640"/>
          </a:xfrm>
          <a:prstGeom prst="rect">
            <a:avLst/>
          </a:prstGeom>
          <a:solidFill>
            <a:srgbClr val="00206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		Overview			</a:t>
            </a: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Formulation</a:t>
            </a:r>
            <a:r>
              <a:rPr lang="en-GB" dirty="0"/>
              <a:t>			</a:t>
            </a: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Proposed Algorithms</a:t>
            </a:r>
            <a:r>
              <a:rPr lang="en-GB" dirty="0"/>
              <a:t>			</a:t>
            </a: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Results</a:t>
            </a:r>
            <a:r>
              <a:rPr lang="en-GB" dirty="0"/>
              <a:t>				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91A383-24AB-9119-9BF2-B29F56500B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noProof="0" dirty="0"/>
              <a:t>k-Colour Shortest Path Problem (k-CSPP)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B5FA58-73D4-2D71-176C-4583F17A0D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400" noProof="0" dirty="0"/>
              <a:t>The k-Colour Shortest Path Problem is a variant of the classic Shortest Path Problem</a:t>
            </a:r>
          </a:p>
          <a:p>
            <a:r>
              <a:rPr lang="en-GB" sz="2400" noProof="0" dirty="0"/>
              <a:t>This problem consists in finding the </a:t>
            </a:r>
            <a:r>
              <a:rPr lang="en-GB" sz="2400" b="1" noProof="0" dirty="0"/>
              <a:t>shortest path </a:t>
            </a:r>
            <a:r>
              <a:rPr lang="en-GB" sz="2400" noProof="0" dirty="0"/>
              <a:t>on a weighted edge-coloured graph, where the </a:t>
            </a:r>
            <a:r>
              <a:rPr lang="en-GB" sz="2400" b="1" noProof="0" dirty="0"/>
              <a:t>maximum number of different colours</a:t>
            </a:r>
            <a:r>
              <a:rPr lang="en-GB" sz="2400" noProof="0" dirty="0"/>
              <a:t> used in a feasible solution is fixed to be 𝑘.</a:t>
            </a:r>
          </a:p>
          <a:p>
            <a:r>
              <a:rPr lang="en-GB" sz="2400" noProof="0" dirty="0"/>
              <a:t>Applications: Network reliability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306510-D20A-4AE8-BABF-997E53CBF1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3423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208F1B-6C37-CED6-C414-AB74219A6E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Reduced ILP Algorithm</a:t>
            </a:r>
          </a:p>
        </p:txBody>
      </p:sp>
      <p:pic>
        <p:nvPicPr>
          <p:cNvPr id="6" name="Content Placeholder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4AB651E-CA32-C79B-E8FD-153226FEC5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8451" y="1229110"/>
            <a:ext cx="9441972" cy="499712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CF5D95-B0A8-16D1-37E7-41A90E3312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19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88F7F71-95A5-1BA6-C2CE-CF5AB9217B97}"/>
              </a:ext>
            </a:extLst>
          </p:cNvPr>
          <p:cNvSpPr/>
          <p:nvPr/>
        </p:nvSpPr>
        <p:spPr>
          <a:xfrm>
            <a:off x="0" y="6309360"/>
            <a:ext cx="12192000" cy="548640"/>
          </a:xfrm>
          <a:prstGeom prst="rect">
            <a:avLst/>
          </a:prstGeom>
          <a:solidFill>
            <a:srgbClr val="00206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		</a:t>
            </a: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Overview</a:t>
            </a:r>
            <a:r>
              <a:rPr lang="en-GB" dirty="0"/>
              <a:t>			</a:t>
            </a: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Formulation</a:t>
            </a:r>
            <a:r>
              <a:rPr lang="en-GB" dirty="0"/>
              <a:t>			</a:t>
            </a:r>
            <a:r>
              <a:rPr lang="en-GB" dirty="0">
                <a:solidFill>
                  <a:schemeClr val="bg1"/>
                </a:solidFill>
              </a:rPr>
              <a:t>Proposed Algorithms</a:t>
            </a:r>
            <a:r>
              <a:rPr lang="en-GB" dirty="0"/>
              <a:t>			</a:t>
            </a: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Results</a:t>
            </a:r>
            <a:r>
              <a:rPr lang="en-GB" dirty="0"/>
              <a:t>				</a:t>
            </a:r>
          </a:p>
        </p:txBody>
      </p:sp>
    </p:spTree>
    <p:extLst>
      <p:ext uri="{BB962C8B-B14F-4D97-AF65-F5344CB8AC3E}">
        <p14:creationId xmlns:p14="http://schemas.microsoft.com/office/powerpoint/2010/main" val="14420993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0908EF-98EB-77BA-22D6-0348438F4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Experiments- Instances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8F8015-B202-46C7-8578-3A4C016F96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0683" y="1858450"/>
            <a:ext cx="3533326" cy="2994105"/>
          </a:xfrm>
        </p:spPr>
        <p:txBody>
          <a:bodyPr/>
          <a:lstStyle/>
          <a:p>
            <a:r>
              <a:rPr lang="en-GB" sz="2400" dirty="0"/>
              <a:t>4 sets of instances: </a:t>
            </a:r>
          </a:p>
          <a:p>
            <a:pPr lvl="1"/>
            <a:r>
              <a:rPr lang="en-GB" sz="2400" b="1" dirty="0"/>
              <a:t>A – Grid</a:t>
            </a:r>
          </a:p>
          <a:p>
            <a:pPr lvl="1"/>
            <a:r>
              <a:rPr lang="en-GB" sz="2400" b="1" dirty="0"/>
              <a:t>A – Random</a:t>
            </a:r>
          </a:p>
          <a:p>
            <a:pPr lvl="1"/>
            <a:r>
              <a:rPr lang="en-GB" sz="2400" b="1" dirty="0"/>
              <a:t>B – Grid</a:t>
            </a:r>
          </a:p>
          <a:p>
            <a:pPr lvl="1"/>
            <a:r>
              <a:rPr lang="en-GB" sz="2400" b="1" dirty="0"/>
              <a:t>B – Random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EC4282-497C-F8C1-8495-92C60A480B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20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A783D21-822B-7BC8-8064-F17AE9403EBE}"/>
                  </a:ext>
                </a:extLst>
              </p:cNvPr>
              <p:cNvSpPr txBox="1"/>
              <p:nvPr/>
            </p:nvSpPr>
            <p:spPr>
              <a:xfrm>
                <a:off x="5325125" y="1351508"/>
                <a:ext cx="5941101" cy="4493538"/>
              </a:xfrm>
              <a:prstGeom prst="rect">
                <a:avLst/>
              </a:prstGeom>
              <a:ln w="28575">
                <a:solidFill>
                  <a:srgbClr val="0070C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2200" b="1" dirty="0"/>
                  <a:t>A instances</a:t>
                </a:r>
                <a:r>
                  <a:rPr lang="en-GB" sz="2200" dirty="0"/>
                  <a:t>: 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GB" sz="2200" u="sng" dirty="0"/>
                  <a:t>#colours</a:t>
                </a:r>
                <a:r>
                  <a:rPr lang="en-GB" sz="2200" dirty="0"/>
                  <a:t> </a:t>
                </a:r>
                <a:r>
                  <a:rPr lang="en-US" sz="2200" dirty="0"/>
                  <a:t>is equal to </a:t>
                </a:r>
                <a:r>
                  <a:rPr lang="en-US" sz="2200" u="sng" dirty="0"/>
                  <a:t>15% - 20%</a:t>
                </a:r>
                <a:r>
                  <a:rPr lang="en-US" sz="2200" dirty="0"/>
                  <a:t> of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it-IT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22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</m:oMath>
                </a14:m>
                <a:endParaRPr lang="en-US" sz="22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sz="22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200" b="1" dirty="0"/>
                  <a:t>B instances</a:t>
                </a:r>
                <a:r>
                  <a:rPr lang="en-US" sz="2200" dirty="0"/>
                  <a:t>: 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200" u="sng" dirty="0"/>
                  <a:t>#colours</a:t>
                </a:r>
                <a:r>
                  <a:rPr lang="en-US" sz="2200" dirty="0"/>
                  <a:t> is equal to </a:t>
                </a:r>
                <a:r>
                  <a:rPr lang="en-US" sz="2200" u="sng" dirty="0"/>
                  <a:t>1% or 2%</a:t>
                </a:r>
                <a:r>
                  <a:rPr lang="en-US" sz="2200" dirty="0"/>
                  <a:t> of </a:t>
                </a:r>
                <a14:m>
                  <m:oMath xmlns:m="http://schemas.openxmlformats.org/officeDocument/2006/math">
                    <m:r>
                      <a:rPr lang="it-IT" sz="2200" i="1">
                        <a:latin typeface="Cambria Math" panose="02040503050406030204" pitchFamily="18" charset="0"/>
                      </a:rPr>
                      <m:t>|</m:t>
                    </m:r>
                    <m:r>
                      <a:rPr lang="it-IT" sz="2200" i="1">
                        <a:latin typeface="Cambria Math" panose="02040503050406030204" pitchFamily="18" charset="0"/>
                      </a:rPr>
                      <m:t>𝐸</m:t>
                    </m:r>
                    <m:r>
                      <a:rPr lang="it-IT" sz="2200" i="1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endParaRPr lang="en-US" sz="22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2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200" b="1" dirty="0"/>
                  <a:t>Grid</a:t>
                </a:r>
                <a:r>
                  <a:rPr lang="en-US" sz="2200" dirty="0"/>
                  <a:t>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it-IT" sz="2200" i="1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sz="2200" dirty="0"/>
                  <a:t> with </a:t>
                </a:r>
                <a:r>
                  <a:rPr lang="en-US" sz="2200" u="sng" dirty="0"/>
                  <a:t>grid structure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it-IT" sz="2200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200" dirty="0"/>
                  <a:t> is </a:t>
                </a:r>
                <a:r>
                  <a:rPr lang="en-US" sz="2200" u="sng" dirty="0"/>
                  <a:t>proportional</a:t>
                </a:r>
                <a:r>
                  <a:rPr lang="en-US" sz="2200" dirty="0"/>
                  <a:t> to size of </a:t>
                </a:r>
                <a14:m>
                  <m:oMath xmlns:m="http://schemas.openxmlformats.org/officeDocument/2006/math">
                    <m:r>
                      <a:rPr lang="it-IT" sz="2200" i="1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endParaRPr lang="en-US" sz="22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sz="22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200" b="1" dirty="0"/>
                  <a:t>Random</a:t>
                </a:r>
                <a:r>
                  <a:rPr lang="en-US" sz="2200" dirty="0"/>
                  <a:t>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it-IT" sz="2200" i="1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sz="2200" dirty="0"/>
                  <a:t> with </a:t>
                </a:r>
                <a:r>
                  <a:rPr lang="en-US" sz="2200" u="sng" dirty="0"/>
                  <a:t>random structure 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it-IT" sz="2200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200" dirty="0"/>
                  <a:t> is </a:t>
                </a:r>
                <a:r>
                  <a:rPr lang="en-US" sz="2200" u="sng" dirty="0"/>
                  <a:t>independent</a:t>
                </a:r>
                <a:r>
                  <a:rPr lang="en-US" sz="2200" dirty="0"/>
                  <a:t> (small, lower than 10</a:t>
                </a:r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A783D21-822B-7BC8-8064-F17AE9403E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5125" y="1351508"/>
                <a:ext cx="5941101" cy="4493538"/>
              </a:xfrm>
              <a:prstGeom prst="rect">
                <a:avLst/>
              </a:prstGeom>
              <a:blipFill>
                <a:blip r:embed="rId2"/>
                <a:stretch>
                  <a:fillRect l="-1062" t="-560" b="-1401"/>
                </a:stretch>
              </a:blipFill>
              <a:ln w="28575"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2EC5C0B7-AB5D-D6FF-44BF-B6C8473EAFA9}"/>
              </a:ext>
            </a:extLst>
          </p:cNvPr>
          <p:cNvSpPr/>
          <p:nvPr/>
        </p:nvSpPr>
        <p:spPr>
          <a:xfrm>
            <a:off x="0" y="6309360"/>
            <a:ext cx="12192000" cy="548640"/>
          </a:xfrm>
          <a:prstGeom prst="rect">
            <a:avLst/>
          </a:prstGeom>
          <a:solidFill>
            <a:srgbClr val="00206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		</a:t>
            </a: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Overview</a:t>
            </a:r>
            <a:r>
              <a:rPr lang="en-GB" dirty="0"/>
              <a:t>			</a:t>
            </a: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Formulation</a:t>
            </a:r>
            <a:r>
              <a:rPr lang="en-GB" dirty="0"/>
              <a:t>			</a:t>
            </a: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Proposed Algorithms</a:t>
            </a:r>
            <a:r>
              <a:rPr lang="en-GB" dirty="0"/>
              <a:t>			</a:t>
            </a:r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Results</a:t>
            </a:r>
            <a:r>
              <a:rPr lang="en-GB" dirty="0"/>
              <a:t>				</a:t>
            </a:r>
          </a:p>
        </p:txBody>
      </p:sp>
    </p:spTree>
    <p:extLst>
      <p:ext uri="{BB962C8B-B14F-4D97-AF65-F5344CB8AC3E}">
        <p14:creationId xmlns:p14="http://schemas.microsoft.com/office/powerpoint/2010/main" val="37651737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CBC29-2FA3-1BB5-1FF2-4FA0A9114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Experiments - Instances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098AC6-59F4-5531-FF2D-81769AFEEF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CB9093-8D7B-901C-C2DA-15E443FFC2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6226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91BD5-7D45-7078-2D87-F8D19D7AEE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66CF9E-D47C-BB33-1E42-21029B9DF0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68D93D-5BA5-4348-2031-5127746D7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786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2E8918-2923-07F4-A379-BA49A725A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Explored Approaches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C4FF62D-6632-7373-A39B-BC45522D704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GB" sz="2200" b="1" noProof="0" dirty="0"/>
                  <a:t>Heuristic Approach</a:t>
                </a:r>
                <a:r>
                  <a:rPr lang="en-GB" sz="2200" noProof="0" dirty="0"/>
                  <a:t>: Colour-Constrained Dijkstra Algorithm (</a:t>
                </a:r>
                <a:r>
                  <a:rPr lang="en-GB" sz="2200" b="1" noProof="0" dirty="0"/>
                  <a:t>CCDA</a:t>
                </a:r>
                <a:r>
                  <a:rPr lang="en-GB" sz="2200" noProof="0" dirty="0"/>
                  <a:t>)</a:t>
                </a:r>
              </a:p>
              <a:p>
                <a:pPr lvl="1"/>
                <a:r>
                  <a:rPr lang="en-GB" sz="2200" noProof="0" dirty="0"/>
                  <a:t>Able to find optimal or near-optimal solutions</a:t>
                </a:r>
              </a:p>
              <a:p>
                <a:pPr lvl="1"/>
                <a:r>
                  <a:rPr lang="en-GB" sz="2200" noProof="0" dirty="0"/>
                  <a:t>Same computational complexity as classic Dijsktra (</a:t>
                </a:r>
                <a14:m>
                  <m:oMath xmlns:m="http://schemas.openxmlformats.org/officeDocument/2006/math">
                    <m:r>
                      <a:rPr lang="en-GB" sz="2200" b="0" i="1" noProof="0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GB" sz="22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GB" sz="2200" b="0" i="1" noProof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200" b="0" i="1" noProof="0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</m:d>
                        <m:func>
                          <m:funcPr>
                            <m:ctrlPr>
                              <a:rPr lang="en-GB" sz="2200" b="0" i="1" noProof="0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GB" sz="2200" b="0" i="0" noProof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GB" sz="2200" b="0" i="1" noProof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sz="2200" b="0" i="1" noProof="0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</m:d>
                          </m:e>
                        </m:func>
                      </m:e>
                    </m:d>
                  </m:oMath>
                </a14:m>
                <a:r>
                  <a:rPr lang="en-GB" sz="2200" noProof="0" dirty="0"/>
                  <a:t>)</a:t>
                </a:r>
              </a:p>
              <a:p>
                <a:pPr lvl="1"/>
                <a:endParaRPr lang="en-GB" sz="2200" noProof="0" dirty="0"/>
              </a:p>
              <a:p>
                <a:r>
                  <a:rPr lang="en-GB" sz="2200" b="1" noProof="0" dirty="0"/>
                  <a:t>Exact Approach</a:t>
                </a:r>
                <a:r>
                  <a:rPr lang="en-GB" sz="2200" noProof="0" dirty="0"/>
                  <a:t>: Reduced Integer Linear Problem (</a:t>
                </a:r>
                <a:r>
                  <a:rPr lang="en-GB" sz="2200" b="1" noProof="0" dirty="0"/>
                  <a:t>RILP</a:t>
                </a:r>
                <a:r>
                  <a:rPr lang="en-GB" sz="2200" noProof="0" dirty="0"/>
                  <a:t>)</a:t>
                </a:r>
              </a:p>
              <a:p>
                <a:pPr lvl="1"/>
                <a:r>
                  <a:rPr lang="en-GB" sz="2200" noProof="0" dirty="0"/>
                  <a:t>Proposed an </a:t>
                </a:r>
                <a:r>
                  <a:rPr lang="en-GB" sz="2200" b="1" dirty="0"/>
                  <a:t>exact reduction technique</a:t>
                </a:r>
                <a:r>
                  <a:rPr lang="en-GB" sz="2200" dirty="0"/>
                  <a:t>, the</a:t>
                </a:r>
                <a:r>
                  <a:rPr lang="en-GB" sz="2200" noProof="0" dirty="0"/>
                  <a:t> Graph Reduction Algorithm (</a:t>
                </a:r>
                <a:r>
                  <a:rPr lang="en-GB" sz="2200" b="1" noProof="0" dirty="0"/>
                  <a:t>GRA</a:t>
                </a:r>
                <a:r>
                  <a:rPr lang="en-GB" sz="2200" noProof="0" dirty="0"/>
                  <a:t>), which leverages the heuristic approach </a:t>
                </a:r>
              </a:p>
              <a:p>
                <a:pPr lvl="1"/>
                <a:r>
                  <a:rPr lang="en-GB" sz="2200" noProof="0" dirty="0"/>
                  <a:t>Garantees optimal solutions in reasonable running time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C4FF62D-6632-7373-A39B-BC45522D704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1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750D7B-2DFB-922A-5147-922F5FC43F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2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E37263-0603-DE54-D392-690FDE2B02AD}"/>
              </a:ext>
            </a:extLst>
          </p:cNvPr>
          <p:cNvSpPr/>
          <p:nvPr/>
        </p:nvSpPr>
        <p:spPr>
          <a:xfrm>
            <a:off x="0" y="6309360"/>
            <a:ext cx="12192000" cy="548640"/>
          </a:xfrm>
          <a:prstGeom prst="rect">
            <a:avLst/>
          </a:prstGeom>
          <a:solidFill>
            <a:srgbClr val="00206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		Overview			</a:t>
            </a: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Formulation</a:t>
            </a:r>
            <a:r>
              <a:rPr lang="en-GB" dirty="0"/>
              <a:t>			</a:t>
            </a: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Proposed Algorithms</a:t>
            </a:r>
            <a:r>
              <a:rPr lang="en-GB" dirty="0"/>
              <a:t>			</a:t>
            </a: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Results</a:t>
            </a:r>
            <a:r>
              <a:rPr lang="en-GB" dirty="0"/>
              <a:t>				</a:t>
            </a:r>
          </a:p>
        </p:txBody>
      </p:sp>
    </p:spTree>
    <p:extLst>
      <p:ext uri="{BB962C8B-B14F-4D97-AF65-F5344CB8AC3E}">
        <p14:creationId xmlns:p14="http://schemas.microsoft.com/office/powerpoint/2010/main" val="14535147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C35FBA-8B62-EEA7-D32E-F25F17F0D6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Mathematical Model</a:t>
            </a:r>
            <a:br>
              <a:rPr lang="en-GB" noProof="0" dirty="0"/>
            </a:br>
            <a:endParaRPr lang="en-GB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CBA5919-B3CE-270E-D9EB-E2922F10C8A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12647" y="1441212"/>
                <a:ext cx="10653579" cy="459382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GB" noProof="0" dirty="0"/>
                  <a:t>Graph </a:t>
                </a:r>
                <a14:m>
                  <m:oMath xmlns:m="http://schemas.openxmlformats.org/officeDocument/2006/math">
                    <m:r>
                      <a:rPr lang="en-GB" b="0" i="1" noProof="0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GB" b="0" i="1" noProof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GB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noProof="0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GB" b="0" i="1" noProof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b="0" i="1" noProof="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</m:oMath>
                </a14:m>
                <a:r>
                  <a:rPr lang="en-GB" noProof="0" dirty="0"/>
                  <a:t>, with </a:t>
                </a:r>
                <a14:m>
                  <m:oMath xmlns:m="http://schemas.openxmlformats.org/officeDocument/2006/math">
                    <m:r>
                      <a:rPr lang="en-GB" b="0" i="1" noProof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GB" b="0" i="1" noProof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GB" b="0" i="1" noProof="0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GB" noProof="0" dirty="0"/>
                  <a:t> nodes and </a:t>
                </a:r>
                <a14:m>
                  <m:oMath xmlns:m="http://schemas.openxmlformats.org/officeDocument/2006/math">
                    <m:r>
                      <a:rPr lang="en-GB" i="1" noProof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GB" b="0" i="1" noProof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GB" i="1" noProof="0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GB" noProof="0" dirty="0"/>
                  <a:t> edges </a:t>
                </a:r>
              </a:p>
              <a:p>
                <a:r>
                  <a:rPr lang="en-GB" noProof="0" dirty="0"/>
                  <a:t>Source node </a:t>
                </a:r>
                <a14:m>
                  <m:oMath xmlns:m="http://schemas.openxmlformats.org/officeDocument/2006/math">
                    <m:r>
                      <a:rPr lang="en-GB" b="0" i="1" noProof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GB" b="0" i="1" baseline="-25000" noProof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GB" noProof="0" dirty="0"/>
                  <a:t>, destination node </a:t>
                </a:r>
                <a14:m>
                  <m:oMath xmlns:m="http://schemas.openxmlformats.org/officeDocument/2006/math">
                    <m:r>
                      <a:rPr lang="en-GB" i="1" noProof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GB" b="0" i="1" baseline="-25000" noProof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GB" b="0" i="0" baseline="-25000" noProof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noProof="0" dirty="0"/>
                  <a:t>  </a:t>
                </a:r>
              </a:p>
              <a:p>
                <a14:m>
                  <m:oMath xmlns:m="http://schemas.openxmlformats.org/officeDocument/2006/math">
                    <m:r>
                      <a:rPr lang="en-GB" i="1" noProof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GB" i="1" noProof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GB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noProof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GB" i="1" noProof="0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GB" i="1" noProof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GB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noProof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GB" i="1" noProof="0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GB" i="1" noProof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b="0" noProof="0" dirty="0"/>
                  <a:t>is the general path </a:t>
                </a:r>
                <a:r>
                  <a:rPr lang="en-GB" noProof="0" dirty="0"/>
                  <a:t>from </a:t>
                </a:r>
                <a14:m>
                  <m:oMath xmlns:m="http://schemas.openxmlformats.org/officeDocument/2006/math">
                    <m:r>
                      <a:rPr lang="en-GB" i="1" noProof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GB" i="1" baseline="-25000" noProof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GB" noProof="0" dirty="0"/>
                  <a:t> to </a:t>
                </a:r>
                <a14:m>
                  <m:oMath xmlns:m="http://schemas.openxmlformats.org/officeDocument/2006/math">
                    <m:r>
                      <a:rPr lang="en-GB" i="1" noProof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GB" i="1" baseline="-25000" noProof="0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endParaRPr lang="en-GB" noProof="0" dirty="0"/>
              </a:p>
              <a:p>
                <a14:m>
                  <m:oMath xmlns:m="http://schemas.openxmlformats.org/officeDocument/2006/math">
                    <m:r>
                      <a:rPr lang="en-GB" b="0" i="1" noProof="0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GB" i="1" noProof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GB" b="0" i="1" noProof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GB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noProof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GB" b="0" i="1" noProof="0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GB" b="0" i="1" noProof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GB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noProof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GB" b="0" i="1" noProof="0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GB" b="0" i="1" noProof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noProof="0" dirty="0"/>
                  <a:t> is the length of the path from </a:t>
                </a:r>
                <a14:m>
                  <m:oMath xmlns:m="http://schemas.openxmlformats.org/officeDocument/2006/math">
                    <m:r>
                      <a:rPr lang="en-GB" i="1" noProof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GB" i="1" baseline="-25000" noProof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GB" noProof="0" dirty="0"/>
                  <a:t> to </a:t>
                </a:r>
                <a14:m>
                  <m:oMath xmlns:m="http://schemas.openxmlformats.org/officeDocument/2006/math">
                    <m:r>
                      <a:rPr lang="en-GB" i="1" noProof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GB" i="1" baseline="-25000" noProof="0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endParaRPr lang="en-GB" noProof="0" dirty="0"/>
              </a:p>
              <a:p>
                <a:r>
                  <a:rPr lang="en-GB" b="1" noProof="0" dirty="0"/>
                  <a:t>Edge-colouring function</a:t>
                </a:r>
                <a:r>
                  <a:rPr lang="en-GB" noProof="0" dirty="0"/>
                  <a:t>	 </a:t>
                </a:r>
                <a:endParaRPr lang="en-GB" b="0" i="1" noProof="0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GB" b="0" i="1" noProof="0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GB" b="0" i="1" noProof="0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GB" b="0" i="1" noProof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GB" b="0" i="1" noProof="0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GB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ℕ</m:t>
                    </m:r>
                    <m:r>
                      <a:rPr lang="en-GB" b="0" i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GB" b="0" noProof="0" dirty="0">
                  <a:ea typeface="Cambria Math" panose="02040503050406030204" pitchFamily="18" charset="0"/>
                </a:endParaRPr>
              </a:p>
              <a:p>
                <a:r>
                  <a:rPr lang="en-GB" b="1" noProof="0" dirty="0"/>
                  <a:t>Non-negative distance function</a:t>
                </a:r>
                <a:r>
                  <a:rPr lang="en-GB" noProof="0" dirty="0"/>
                  <a:t>	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i="1" noProof="0" smtClean="0">
                        <a:latin typeface="Cambria Math" panose="02040503050406030204" pitchFamily="18" charset="0"/>
                      </a:rPr>
                      <m:t>d</m:t>
                    </m:r>
                    <m:r>
                      <a:rPr lang="en-GB" b="0" i="1" noProof="0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GB" i="1" noProof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GB" i="1" noProof="0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GB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  <m:r>
                      <a:rPr lang="en-GB" b="0" i="1" baseline="-2500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GB" b="0" i="1" baseline="3000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GB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GB" noProof="0" dirty="0"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GB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  <m:r>
                      <a:rPr lang="en-GB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⋃"/>
                        <m:supHide m:val="on"/>
                        <m:ctrlPr>
                          <a:rPr lang="en-GB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GB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  <m:r>
                          <a:rPr lang="en-GB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GB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sub>
                      <m:sup/>
                      <m:e>
                        <m:r>
                          <a:rPr lang="en-GB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{</m:t>
                        </m:r>
                        <m:r>
                          <a:rPr lang="en-GB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  <m:r>
                          <a:rPr lang="en-GB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GB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  <m:r>
                          <a:rPr lang="en-GB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)}</m:t>
                        </m:r>
                      </m:e>
                    </m:nary>
                    <m:r>
                      <a:rPr lang="en-GB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noProof="0" dirty="0">
                    <a:ea typeface="Cambria Math" panose="02040503050406030204" pitchFamily="18" charset="0"/>
                  </a:rPr>
                  <a:t>is the set containing all the </a:t>
                </a:r>
                <a:r>
                  <a:rPr lang="en-GB" noProof="0" dirty="0" err="1">
                    <a:ea typeface="Cambria Math" panose="02040503050406030204" pitchFamily="18" charset="0"/>
                  </a:rPr>
                  <a:t>colors</a:t>
                </a:r>
                <a:r>
                  <a:rPr lang="en-GB" noProof="0" dirty="0">
                    <a:ea typeface="Cambria Math" panose="02040503050406030204" pitchFamily="18" charset="0"/>
                  </a:rPr>
                  <a:t> of </a:t>
                </a:r>
                <a14:m>
                  <m:oMath xmlns:m="http://schemas.openxmlformats.org/officeDocument/2006/math">
                    <m:r>
                      <a:rPr lang="en-GB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</m:oMath>
                </a14:m>
                <a:endParaRPr lang="en-GB" noProof="0" dirty="0"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GB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en-GB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GB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  <m:r>
                          <a:rPr lang="en-GB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GB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  <m:r>
                          <a:rPr lang="en-GB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GB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𝑠𝑡</m:t>
                        </m:r>
                        <m:r>
                          <a:rPr lang="en-GB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 </m:t>
                        </m:r>
                        <m:r>
                          <a:rPr lang="en-GB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  <m:d>
                          <m:dPr>
                            <m:ctrlPr>
                              <a:rPr lang="en-GB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</m:d>
                        <m:r>
                          <a:rPr lang="en-GB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GB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e>
                    </m:d>
                  </m:oMath>
                </a14:m>
                <a:r>
                  <a:rPr lang="en-GB" noProof="0" dirty="0">
                    <a:ea typeface="Cambria Math" panose="02040503050406030204" pitchFamily="18" charset="0"/>
                  </a:rPr>
                  <a:t> is the set containing all edges of colour </a:t>
                </a:r>
                <a14:m>
                  <m:oMath xmlns:m="http://schemas.openxmlformats.org/officeDocument/2006/math">
                    <m:r>
                      <a:rPr lang="en-GB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</m:oMath>
                </a14:m>
                <a:endParaRPr lang="en-GB" noProof="0" dirty="0">
                  <a:ea typeface="Cambria Math" panose="02040503050406030204" pitchFamily="18" charset="0"/>
                </a:endParaRPr>
              </a:p>
              <a:p>
                <a:endParaRPr lang="en-GB" noProof="0" dirty="0">
                  <a:ea typeface="Cambria Math" panose="02040503050406030204" pitchFamily="18" charset="0"/>
                </a:endParaRPr>
              </a:p>
              <a:p>
                <a:pPr lvl="1"/>
                <a:endParaRPr lang="en-GB" noProof="0" dirty="0"/>
              </a:p>
              <a:p>
                <a:pPr lvl="1"/>
                <a:endParaRPr lang="en-GB" noProof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CBA5919-B3CE-270E-D9EB-E2922F10C8A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2647" y="1441212"/>
                <a:ext cx="10653579" cy="4593828"/>
              </a:xfrm>
              <a:blipFill>
                <a:blip r:embed="rId2"/>
                <a:stretch>
                  <a:fillRect l="-476" t="-55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3050F6-75EE-A500-526D-25B59419A5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3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5738452-AB39-B881-F5E5-CE0272CD298A}"/>
              </a:ext>
            </a:extLst>
          </p:cNvPr>
          <p:cNvSpPr/>
          <p:nvPr/>
        </p:nvSpPr>
        <p:spPr>
          <a:xfrm>
            <a:off x="0" y="6309360"/>
            <a:ext cx="12192000" cy="548640"/>
          </a:xfrm>
          <a:prstGeom prst="rect">
            <a:avLst/>
          </a:prstGeom>
          <a:solidFill>
            <a:srgbClr val="00206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		</a:t>
            </a: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Overview</a:t>
            </a:r>
            <a:r>
              <a:rPr lang="en-GB" dirty="0"/>
              <a:t>			</a:t>
            </a:r>
            <a:r>
              <a:rPr lang="en-GB" dirty="0">
                <a:solidFill>
                  <a:schemeClr val="bg1"/>
                </a:solidFill>
              </a:rPr>
              <a:t>Formulation</a:t>
            </a:r>
            <a:r>
              <a:rPr lang="en-GB" dirty="0"/>
              <a:t>			</a:t>
            </a: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Proposed Algorithms</a:t>
            </a:r>
            <a:r>
              <a:rPr lang="en-GB" dirty="0"/>
              <a:t>			</a:t>
            </a: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Results</a:t>
            </a:r>
            <a:r>
              <a:rPr lang="en-GB" dirty="0"/>
              <a:t>				</a:t>
            </a:r>
          </a:p>
        </p:txBody>
      </p:sp>
    </p:spTree>
    <p:extLst>
      <p:ext uri="{BB962C8B-B14F-4D97-AF65-F5344CB8AC3E}">
        <p14:creationId xmlns:p14="http://schemas.microsoft.com/office/powerpoint/2010/main" val="38678037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5E2ACA-F181-2FE1-34CA-722058A28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k-CSPP </a:t>
            </a:r>
            <a:r>
              <a:rPr lang="en-GB" dirty="0"/>
              <a:t>–</a:t>
            </a:r>
            <a:r>
              <a:rPr lang="en-GB" noProof="0" dirty="0"/>
              <a:t> Formulation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6D565D5-D490-17BB-5070-1F51D96DDA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GB" b="1" noProof="0" dirty="0"/>
                  <a:t>Decision variables</a:t>
                </a:r>
                <a:r>
                  <a:rPr lang="en-GB" noProof="0" dirty="0"/>
                  <a:t>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it-IT" sz="22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200" b="0" i="1" noProof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it-IT" sz="2200" b="0" i="1" noProof="0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it-IT" sz="22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it-IT" sz="22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22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0,1</m:t>
                        </m:r>
                      </m:e>
                    </m:d>
                    <m:r>
                      <a:rPr lang="it-IT" sz="22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      ∀(</m:t>
                    </m:r>
                    <m:r>
                      <a:rPr lang="it-IT" sz="22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it-IT" sz="22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it-IT" sz="22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𝑗</m:t>
                    </m:r>
                    <m:r>
                      <a:rPr lang="it-IT" sz="22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)∈</m:t>
                    </m:r>
                    <m:r>
                      <a:rPr lang="it-IT" sz="22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GB" sz="2000" noProof="0" dirty="0"/>
                  <a:t> </a:t>
                </a:r>
              </a:p>
              <a:p>
                <a:pPr lvl="2"/>
                <a:r>
                  <a:rPr lang="en-GB" sz="2000" noProof="0" dirty="0"/>
                  <a:t>equal to </a:t>
                </a:r>
                <a14:m>
                  <m:oMath xmlns:m="http://schemas.openxmlformats.org/officeDocument/2006/math">
                    <m:r>
                      <a:rPr lang="it-IT" sz="2000" b="0" i="1" noProof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GB" sz="2000" noProof="0" dirty="0"/>
                  <a:t> if the </a:t>
                </a:r>
                <a:r>
                  <a:rPr lang="en-GB" sz="2000" u="sng" noProof="0" dirty="0"/>
                  <a:t>edge</a:t>
                </a:r>
                <a:r>
                  <a:rPr lang="en-GB" sz="2000" noProof="0" dirty="0"/>
                  <a:t> </a:t>
                </a:r>
                <a14:m>
                  <m:oMath xmlns:m="http://schemas.openxmlformats.org/officeDocument/2006/math">
                    <m:r>
                      <a:rPr lang="it-IT" sz="2000" b="0" i="1" noProof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it-IT" sz="2000" b="0" i="1" noProof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it-IT" sz="2000" b="0" i="1" noProof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it-IT" sz="2000" b="0" i="1" noProof="0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it-IT" sz="2000" b="0" i="1" noProof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2000" noProof="0" dirty="0"/>
                  <a:t> belongs to the optimal path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sz="2000" b="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2000" b="0" i="1" noProof="0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it-IT" sz="2000" b="0" i="1" noProof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GB" sz="2000" noProof="0" dirty="0"/>
                  <a:t>, </a:t>
                </a:r>
                <a14:m>
                  <m:oMath xmlns:m="http://schemas.openxmlformats.org/officeDocument/2006/math">
                    <m:r>
                      <a:rPr lang="it-IT" sz="2000" b="0" i="1" noProof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GB" sz="2000" noProof="0" dirty="0"/>
                  <a:t> otherwise</a:t>
                </a:r>
              </a:p>
              <a:p>
                <a:pPr marL="457200" lvl="2" indent="0">
                  <a:buNone/>
                </a:pPr>
                <a:endParaRPr lang="en-GB" noProof="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it-IT" sz="2200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200" b="0" i="1" noProof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it-IT" sz="2200" b="0" i="1" noProof="0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it-IT" sz="22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it-IT" sz="22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2200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0,1</m:t>
                        </m:r>
                      </m:e>
                    </m:d>
                    <m:r>
                      <a:rPr lang="it-IT" sz="22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       ∀</m:t>
                    </m:r>
                    <m:r>
                      <a:rPr lang="it-IT" sz="22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r>
                      <a:rPr lang="it-IT" sz="22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it-IT" sz="22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GB" sz="2000" noProof="0" dirty="0"/>
                  <a:t> </a:t>
                </a:r>
              </a:p>
              <a:p>
                <a:pPr lvl="2"/>
                <a:r>
                  <a:rPr lang="en-GB" sz="2200" noProof="0" dirty="0"/>
                  <a:t>equal to 1 if at least an edge of </a:t>
                </a:r>
                <a:r>
                  <a:rPr lang="en-GB" sz="2200" u="sng" noProof="0" dirty="0"/>
                  <a:t>colour</a:t>
                </a:r>
                <a:r>
                  <a:rPr lang="en-GB" sz="2200" noProof="0" dirty="0"/>
                  <a:t> </a:t>
                </a:r>
                <a14:m>
                  <m:oMath xmlns:m="http://schemas.openxmlformats.org/officeDocument/2006/math">
                    <m:r>
                      <a:rPr lang="it-IT" sz="2200" b="0" i="1" noProof="0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GB" sz="2200" noProof="0" dirty="0"/>
                  <a:t> is traversed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22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it-IT" sz="22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GB" sz="2200" noProof="0" dirty="0"/>
                  <a:t>, </a:t>
                </a:r>
                <a14:m>
                  <m:oMath xmlns:m="http://schemas.openxmlformats.org/officeDocument/2006/math">
                    <m:r>
                      <a:rPr lang="it-IT" sz="2200" i="1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GB" sz="2200" dirty="0"/>
                  <a:t> otherwise</a:t>
                </a:r>
              </a:p>
              <a:p>
                <a:pPr marL="228600" lvl="1" indent="0">
                  <a:buNone/>
                </a:pPr>
                <a:endParaRPr lang="en-GB" noProof="0" dirty="0"/>
              </a:p>
              <a:p>
                <a:r>
                  <a:rPr lang="en-GB" b="1" noProof="0" dirty="0"/>
                  <a:t>Objective function</a:t>
                </a:r>
                <a:r>
                  <a:rPr lang="en-GB" noProof="0" dirty="0"/>
                  <a:t>: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400" b="0" i="1" noProof="0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it-IT" sz="2400" b="0" i="1" noProof="0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it-IT" sz="2400" b="0" i="1" noProof="0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it-IT" sz="2400" b="0" i="0" noProof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it-IT" sz="2400" b="0" i="1" noProof="0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it-IT" sz="2400" b="0" i="1" noProof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it-IT" sz="2400" b="0" i="1" noProof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it-IT" sz="2400" b="0" i="1" noProof="0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it-IT" sz="2400" b="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it-IT" sz="2400" b="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sub>
                            <m:sup/>
                            <m:e>
                              <m:r>
                                <a:rPr lang="it-IT" sz="2400" b="0" i="1" noProof="0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d>
                                <m:dPr>
                                  <m:ctrlPr>
                                    <a:rPr lang="it-IT" sz="2400" b="0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sz="2400" b="0" i="1" noProof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it-IT" sz="2400" b="0" i="1" noProof="0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it-IT" sz="2400" b="0" i="1" noProof="0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</m:d>
                              <m:sSub>
                                <m:sSubPr>
                                  <m:ctrlPr>
                                    <a:rPr lang="it-IT" sz="2400" b="0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2400" b="0" i="1" noProof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it-IT" sz="2400" b="0" i="1" noProof="0" smtClean="0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nary>
                        </m:e>
                      </m:func>
                      <m:r>
                        <a:rPr lang="it-IT" sz="2400" b="0" i="1" noProof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GB" sz="2400" noProof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6D565D5-D490-17BB-5070-1F51D96DDA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476" t="-275" b="-3498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DBBF1C-4392-C636-7C64-E3691CCBD1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4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80020FA-51A9-FDD6-0059-153C4E81651D}"/>
              </a:ext>
            </a:extLst>
          </p:cNvPr>
          <p:cNvSpPr/>
          <p:nvPr/>
        </p:nvSpPr>
        <p:spPr>
          <a:xfrm>
            <a:off x="0" y="6309360"/>
            <a:ext cx="12192000" cy="548640"/>
          </a:xfrm>
          <a:prstGeom prst="rect">
            <a:avLst/>
          </a:prstGeom>
          <a:solidFill>
            <a:srgbClr val="00206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		</a:t>
            </a: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Overview</a:t>
            </a:r>
            <a:r>
              <a:rPr lang="en-GB" dirty="0"/>
              <a:t>			</a:t>
            </a:r>
            <a:r>
              <a:rPr lang="en-GB" dirty="0">
                <a:solidFill>
                  <a:schemeClr val="bg1"/>
                </a:solidFill>
              </a:rPr>
              <a:t>Formulation</a:t>
            </a:r>
            <a:r>
              <a:rPr lang="en-GB" dirty="0"/>
              <a:t>			</a:t>
            </a: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Proposed Algorithms</a:t>
            </a:r>
            <a:r>
              <a:rPr lang="en-GB" dirty="0"/>
              <a:t>			</a:t>
            </a: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Results</a:t>
            </a:r>
            <a:r>
              <a:rPr lang="en-GB" dirty="0"/>
              <a:t>				</a:t>
            </a:r>
          </a:p>
        </p:txBody>
      </p:sp>
    </p:spTree>
    <p:extLst>
      <p:ext uri="{BB962C8B-B14F-4D97-AF65-F5344CB8AC3E}">
        <p14:creationId xmlns:p14="http://schemas.microsoft.com/office/powerpoint/2010/main" val="41592227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549FB-382C-F8A3-A968-BDE452647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k-CSPP – Formulation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98B435D-4291-B8A9-D557-05EE0CB7458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12648" y="1400572"/>
                <a:ext cx="10653579" cy="4593828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GB" b="1" dirty="0"/>
                  <a:t>Constraints</a:t>
                </a:r>
                <a:r>
                  <a:rPr lang="en-GB" dirty="0"/>
                  <a:t>: 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1)              </m:t>
                      </m:r>
                      <m:nary>
                        <m:naryPr>
                          <m:chr m:val="∑"/>
                          <m:supHide m:val="on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𝑗𝑖</m:t>
                              </m:r>
                            </m:sub>
                          </m:sSub>
                        </m:e>
                      </m:nary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            ∀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it-IT" b="0" dirty="0">
                  <a:ea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−1    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e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+1    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</m:e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0      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𝑜𝑡h𝑒𝑟𝑤𝑖𝑠𝑒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it-IT" b="0" dirty="0">
                  <a:ea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:endParaRPr lang="it-IT" b="0" dirty="0">
                  <a:ea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2)                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                  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∀(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𝑗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)∈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  <a:p>
                <a:pPr marL="0" indent="0" algn="ctr">
                  <a:buNone/>
                </a:pPr>
                <a:endParaRPr lang="en-GB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3)                </m:t>
                      </m:r>
                      <m:nary>
                        <m:naryPr>
                          <m:chr m:val="∑"/>
                          <m:supHide m:val="on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</m:e>
                      </m:nary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                                                   </m:t>
                      </m:r>
                    </m:oMath>
                  </m:oMathPara>
                </a14:m>
                <a:endParaRPr lang="en-GB" dirty="0"/>
              </a:p>
              <a:p>
                <a:pPr marL="0" indent="0" algn="ctr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98B435D-4291-B8A9-D557-05EE0CB7458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2648" y="1400572"/>
                <a:ext cx="10653579" cy="4593828"/>
              </a:xfrm>
              <a:blipFill>
                <a:blip r:embed="rId2"/>
                <a:stretch>
                  <a:fillRect l="-476" t="-16575" b="-2872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54317A-5E5C-56D1-7D1C-2C45C32DE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5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D36DC73-9464-B0F8-00C0-BD2FA301D810}"/>
              </a:ext>
            </a:extLst>
          </p:cNvPr>
          <p:cNvSpPr/>
          <p:nvPr/>
        </p:nvSpPr>
        <p:spPr>
          <a:xfrm>
            <a:off x="0" y="6309360"/>
            <a:ext cx="12192000" cy="548640"/>
          </a:xfrm>
          <a:prstGeom prst="rect">
            <a:avLst/>
          </a:prstGeom>
          <a:solidFill>
            <a:srgbClr val="00206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		</a:t>
            </a: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Overview</a:t>
            </a:r>
            <a:r>
              <a:rPr lang="en-GB" dirty="0"/>
              <a:t>			</a:t>
            </a:r>
            <a:r>
              <a:rPr lang="en-GB" dirty="0">
                <a:solidFill>
                  <a:schemeClr val="bg1"/>
                </a:solidFill>
              </a:rPr>
              <a:t>Formulation</a:t>
            </a:r>
            <a:r>
              <a:rPr lang="en-GB" dirty="0"/>
              <a:t>			</a:t>
            </a: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Proposed Algorithms</a:t>
            </a:r>
            <a:r>
              <a:rPr lang="en-GB" dirty="0"/>
              <a:t>			</a:t>
            </a: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Results</a:t>
            </a:r>
            <a:r>
              <a:rPr lang="en-GB" dirty="0"/>
              <a:t>				</a:t>
            </a:r>
          </a:p>
        </p:txBody>
      </p:sp>
    </p:spTree>
    <p:extLst>
      <p:ext uri="{BB962C8B-B14F-4D97-AF65-F5344CB8AC3E}">
        <p14:creationId xmlns:p14="http://schemas.microsoft.com/office/powerpoint/2010/main" val="20463214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26A48D-932F-9CB6-B8DD-CDB24F450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Colour-Constrained Dijkstra Algorithm (CCDA)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4EF14A3-411F-5BAB-C34D-7857B3CD196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GB" sz="2200" dirty="0"/>
                  <a:t>CCDA introduces </a:t>
                </a:r>
                <a:r>
                  <a:rPr lang="en-GB" sz="2200" b="1" dirty="0">
                    <a:solidFill>
                      <a:srgbClr val="FF0000"/>
                    </a:solidFill>
                  </a:rPr>
                  <a:t>edge penalties </a:t>
                </a:r>
              </a:p>
              <a:p>
                <a:endParaRPr lang="en-GB" sz="2200" b="1" dirty="0">
                  <a:solidFill>
                    <a:srgbClr val="FF0000"/>
                  </a:solidFill>
                </a:endParaRPr>
              </a:p>
              <a:p>
                <a:r>
                  <a:rPr lang="en-GB" sz="2200" b="1" dirty="0"/>
                  <a:t>Key idea</a:t>
                </a:r>
                <a:r>
                  <a:rPr lang="en-GB" sz="2200" dirty="0"/>
                  <a:t>: </a:t>
                </a:r>
              </a:p>
              <a:p>
                <a:pPr lvl="1"/>
                <a:r>
                  <a:rPr lang="en-GB" sz="2200" dirty="0"/>
                  <a:t>The algorithm keeps track of the colours already used in the current path </a:t>
                </a:r>
                <a14:m>
                  <m:oMath xmlns:m="http://schemas.openxmlformats.org/officeDocument/2006/math">
                    <m:r>
                      <a:rPr lang="it-IT" sz="2200" i="1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GB" sz="2200" dirty="0"/>
                  <a:t> </a:t>
                </a:r>
              </a:p>
              <a:p>
                <a:pPr lvl="1"/>
                <a:r>
                  <a:rPr lang="en-GB" sz="2200" dirty="0"/>
                  <a:t>Adding to </a:t>
                </a:r>
                <a14:m>
                  <m:oMath xmlns:m="http://schemas.openxmlformats.org/officeDocument/2006/math">
                    <m:r>
                      <a:rPr lang="it-IT" sz="2200" i="1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GB" sz="2200" dirty="0"/>
                  <a:t> an edge with a new colour, introduces a penalty value increasing the edge cost</a:t>
                </a:r>
              </a:p>
              <a:p>
                <a:pPr lvl="1"/>
                <a:r>
                  <a:rPr lang="en-GB" sz="2200" u="sng" dirty="0"/>
                  <a:t>Consequently, the algorithm is encouraged appending to </a:t>
                </a:r>
                <a14:m>
                  <m:oMath xmlns:m="http://schemas.openxmlformats.org/officeDocument/2006/math">
                    <m:r>
                      <a:rPr lang="it-IT" sz="2200" i="1" u="sng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GB" sz="2200" u="sng" dirty="0"/>
                  <a:t> edges with colours that already appeared </a:t>
                </a:r>
                <a:endParaRPr lang="en-GB" sz="2200" dirty="0"/>
              </a:p>
              <a:p>
                <a:pPr marL="0" indent="0">
                  <a:buNone/>
                </a:pPr>
                <a:endParaRPr lang="en-GB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4EF14A3-411F-5BAB-C34D-7857B3CD196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14" r="-11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36F0D9-7204-C166-0CD9-14C50A4B11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6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4CA9A18-EF23-76F2-8BDA-5D0FCA7B7A7C}"/>
              </a:ext>
            </a:extLst>
          </p:cNvPr>
          <p:cNvSpPr/>
          <p:nvPr/>
        </p:nvSpPr>
        <p:spPr>
          <a:xfrm>
            <a:off x="0" y="6309360"/>
            <a:ext cx="12192000" cy="548640"/>
          </a:xfrm>
          <a:prstGeom prst="rect">
            <a:avLst/>
          </a:prstGeom>
          <a:solidFill>
            <a:srgbClr val="00206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		</a:t>
            </a: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Overview</a:t>
            </a:r>
            <a:r>
              <a:rPr lang="en-GB" dirty="0"/>
              <a:t>			</a:t>
            </a: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Formulation</a:t>
            </a:r>
            <a:r>
              <a:rPr lang="en-GB" dirty="0"/>
              <a:t>			</a:t>
            </a:r>
            <a:r>
              <a:rPr lang="en-GB" dirty="0">
                <a:solidFill>
                  <a:schemeClr val="bg1"/>
                </a:solidFill>
              </a:rPr>
              <a:t>Proposed Algorithms</a:t>
            </a:r>
            <a:r>
              <a:rPr lang="en-GB" dirty="0"/>
              <a:t>			</a:t>
            </a: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Results</a:t>
            </a:r>
            <a:r>
              <a:rPr lang="en-GB" dirty="0"/>
              <a:t>				</a:t>
            </a:r>
          </a:p>
        </p:txBody>
      </p:sp>
    </p:spTree>
    <p:extLst>
      <p:ext uri="{BB962C8B-B14F-4D97-AF65-F5344CB8AC3E}">
        <p14:creationId xmlns:p14="http://schemas.microsoft.com/office/powerpoint/2010/main" val="5243088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diagram of a flowchart&#10;&#10;AI-generated content may be incorrect.">
            <a:extLst>
              <a:ext uri="{FF2B5EF4-FFF2-40B4-BE49-F238E27FC236}">
                <a16:creationId xmlns:a16="http://schemas.microsoft.com/office/drawing/2014/main" id="{AEFA8A12-232D-3DFF-8770-9885D03AC8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9437" y="940676"/>
            <a:ext cx="5967529" cy="525928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6022276-1D80-04B8-A141-7D121C658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Colour-Constrained Dijkstra Algorithm (CCDA)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BF2C9B-E36C-4671-E946-0445A68AB6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4994" y="1742900"/>
            <a:ext cx="6045730" cy="3654837"/>
          </a:xfrm>
        </p:spPr>
        <p:txBody>
          <a:bodyPr>
            <a:normAutofit/>
          </a:bodyPr>
          <a:lstStyle/>
          <a:p>
            <a:r>
              <a:rPr lang="en-GB" sz="2200" dirty="0"/>
              <a:t>CCDA iterates through a list of different </a:t>
            </a:r>
            <a:r>
              <a:rPr lang="en-GB" sz="2200" u="sng" dirty="0"/>
              <a:t>predefined penalty values</a:t>
            </a:r>
          </a:p>
          <a:p>
            <a:r>
              <a:rPr lang="en-GB" sz="2200" dirty="0"/>
              <a:t>At each iteration, calls the </a:t>
            </a:r>
            <a:r>
              <a:rPr lang="en-GB" sz="2200" b="1" dirty="0"/>
              <a:t>Penalised Dijkstra Algorithm </a:t>
            </a:r>
            <a:r>
              <a:rPr lang="en-GB" sz="2200" dirty="0"/>
              <a:t>using current</a:t>
            </a:r>
            <a:r>
              <a:rPr lang="en-GB" sz="2200" b="1" dirty="0">
                <a:solidFill>
                  <a:srgbClr val="FF0000"/>
                </a:solidFill>
              </a:rPr>
              <a:t> </a:t>
            </a:r>
            <a:r>
              <a:rPr lang="en-GB" sz="2200" dirty="0"/>
              <a:t>penalty value</a:t>
            </a:r>
          </a:p>
          <a:p>
            <a:r>
              <a:rPr lang="en-GB" sz="2200" dirty="0"/>
              <a:t>Increasing the penalty value, the algorithm is more forced to append edges with already seen colours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23F652-D203-0445-D97E-AFC3BA389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7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DF624DA-063C-6253-8378-19D47F3A8C05}"/>
              </a:ext>
            </a:extLst>
          </p:cNvPr>
          <p:cNvSpPr/>
          <p:nvPr/>
        </p:nvSpPr>
        <p:spPr>
          <a:xfrm>
            <a:off x="0" y="6309360"/>
            <a:ext cx="12192000" cy="548640"/>
          </a:xfrm>
          <a:prstGeom prst="rect">
            <a:avLst/>
          </a:prstGeom>
          <a:solidFill>
            <a:srgbClr val="00206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		</a:t>
            </a: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Overview</a:t>
            </a:r>
            <a:r>
              <a:rPr lang="en-GB" dirty="0"/>
              <a:t>			</a:t>
            </a: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Formulation</a:t>
            </a:r>
            <a:r>
              <a:rPr lang="en-GB" dirty="0"/>
              <a:t>			</a:t>
            </a:r>
            <a:r>
              <a:rPr lang="en-GB" dirty="0">
                <a:solidFill>
                  <a:schemeClr val="bg1"/>
                </a:solidFill>
              </a:rPr>
              <a:t>Proposed Algorithms</a:t>
            </a:r>
            <a:r>
              <a:rPr lang="en-GB" dirty="0"/>
              <a:t>			</a:t>
            </a: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Results</a:t>
            </a:r>
            <a:r>
              <a:rPr lang="en-GB" dirty="0"/>
              <a:t>				</a:t>
            </a:r>
          </a:p>
        </p:txBody>
      </p:sp>
    </p:spTree>
    <p:extLst>
      <p:ext uri="{BB962C8B-B14F-4D97-AF65-F5344CB8AC3E}">
        <p14:creationId xmlns:p14="http://schemas.microsoft.com/office/powerpoint/2010/main" val="9731985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DF699C-65BB-98DA-A397-1FA159BD4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Penalty Values</a:t>
            </a:r>
          </a:p>
        </p:txBody>
      </p:sp>
      <p:pic>
        <p:nvPicPr>
          <p:cNvPr id="14" name="Content Placeholder 13" descr="A math equations and formulas&#10;&#10;AI-generated content may be incorrect.">
            <a:extLst>
              <a:ext uri="{FF2B5EF4-FFF2-40B4-BE49-F238E27FC236}">
                <a16:creationId xmlns:a16="http://schemas.microsoft.com/office/drawing/2014/main" id="{0CD2721A-531B-04FF-A4D5-2A408DB9D0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91487" y="1358196"/>
            <a:ext cx="5295900" cy="25781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67291E-31A9-F725-E609-397466249F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8</a:t>
            </a:fld>
            <a:endParaRPr lang="en-US"/>
          </a:p>
        </p:txBody>
      </p:sp>
      <p:pic>
        <p:nvPicPr>
          <p:cNvPr id="16" name="Picture 15" descr="A black text on a white background&#10;&#10;AI-generated content may be incorrect.">
            <a:extLst>
              <a:ext uri="{FF2B5EF4-FFF2-40B4-BE49-F238E27FC236}">
                <a16:creationId xmlns:a16="http://schemas.microsoft.com/office/drawing/2014/main" id="{E7687CB8-6C74-69E4-8A88-3680DAA1E4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045" y="4258292"/>
            <a:ext cx="5842000" cy="8763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715B449-FCE9-FB58-808B-D174AEF500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7322" y="4485309"/>
            <a:ext cx="4381500" cy="4826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A9D59C8-9AA3-4828-0A07-726A238366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65385" y="5194926"/>
            <a:ext cx="8815320" cy="8763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C42DC60-946F-F872-464A-3D1DEB79DEC4}"/>
              </a:ext>
            </a:extLst>
          </p:cNvPr>
          <p:cNvSpPr/>
          <p:nvPr/>
        </p:nvSpPr>
        <p:spPr>
          <a:xfrm>
            <a:off x="0" y="6309360"/>
            <a:ext cx="12192000" cy="548640"/>
          </a:xfrm>
          <a:prstGeom prst="rect">
            <a:avLst/>
          </a:prstGeom>
          <a:solidFill>
            <a:srgbClr val="00206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		</a:t>
            </a: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Overview</a:t>
            </a:r>
            <a:r>
              <a:rPr lang="en-GB" dirty="0"/>
              <a:t>			</a:t>
            </a: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Formulation</a:t>
            </a:r>
            <a:r>
              <a:rPr lang="en-GB" dirty="0"/>
              <a:t>			</a:t>
            </a:r>
            <a:r>
              <a:rPr lang="en-GB" dirty="0">
                <a:solidFill>
                  <a:schemeClr val="bg1"/>
                </a:solidFill>
              </a:rPr>
              <a:t>Proposed Algorithms</a:t>
            </a:r>
            <a:r>
              <a:rPr lang="en-GB" dirty="0"/>
              <a:t>			</a:t>
            </a: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Results</a:t>
            </a:r>
            <a:r>
              <a:rPr lang="en-GB" dirty="0"/>
              <a:t>				</a:t>
            </a:r>
          </a:p>
        </p:txBody>
      </p:sp>
    </p:spTree>
    <p:extLst>
      <p:ext uri="{BB962C8B-B14F-4D97-AF65-F5344CB8AC3E}">
        <p14:creationId xmlns:p14="http://schemas.microsoft.com/office/powerpoint/2010/main" val="4203314512"/>
      </p:ext>
    </p:extLst>
  </p:cSld>
  <p:clrMapOvr>
    <a:masterClrMapping/>
  </p:clrMapOvr>
</p:sld>
</file>

<file path=ppt/theme/theme1.xml><?xml version="1.0" encoding="utf-8"?>
<a:theme xmlns:a="http://schemas.openxmlformats.org/drawingml/2006/main" name="VanillaVTI">
  <a:themeElements>
    <a:clrScheme name="Vanilla">
      <a:dk1>
        <a:sysClr val="windowText" lastClr="000000"/>
      </a:dk1>
      <a:lt1>
        <a:sysClr val="window" lastClr="FFFFFF"/>
      </a:lt1>
      <a:dk2>
        <a:srgbClr val="2C3932"/>
      </a:dk2>
      <a:lt2>
        <a:srgbClr val="FDF6EA"/>
      </a:lt2>
      <a:accent1>
        <a:srgbClr val="169C9A"/>
      </a:accent1>
      <a:accent2>
        <a:srgbClr val="FA9A42"/>
      </a:accent2>
      <a:accent3>
        <a:srgbClr val="E15C3D"/>
      </a:accent3>
      <a:accent4>
        <a:srgbClr val="E78A67"/>
      </a:accent4>
      <a:accent5>
        <a:srgbClr val="A74B40"/>
      </a:accent5>
      <a:accent6>
        <a:srgbClr val="3D9072"/>
      </a:accent6>
      <a:hlink>
        <a:srgbClr val="169C9A"/>
      </a:hlink>
      <a:folHlink>
        <a:srgbClr val="E15C3D"/>
      </a:folHlink>
    </a:clrScheme>
    <a:fontScheme name="Neue Haas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nillaVTI" id="{54D376C6-1C9B-4C6B-8F3C-483BB307BB05}" vid="{7690D8A9-C071-45EF-BA7A-F7FA9779B11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1358</TotalTime>
  <Words>1247</Words>
  <Application>Microsoft Macintosh PowerPoint</Application>
  <PresentationFormat>Widescreen</PresentationFormat>
  <Paragraphs>150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Aptos</vt:lpstr>
      <vt:lpstr>Arial</vt:lpstr>
      <vt:lpstr>Cambria Math</vt:lpstr>
      <vt:lpstr>Neue Haas Grotesk Text Pro</vt:lpstr>
      <vt:lpstr>VanillaVTI</vt:lpstr>
      <vt:lpstr>Implementation of  “An exact reduction technique for the k-Colour Shortest Path Problem”</vt:lpstr>
      <vt:lpstr>k-Colour Shortest Path Problem (k-CSPP)</vt:lpstr>
      <vt:lpstr>Explored Approaches</vt:lpstr>
      <vt:lpstr>Mathematical Model </vt:lpstr>
      <vt:lpstr>k-CSPP – Formulation </vt:lpstr>
      <vt:lpstr>k-CSPP – Formulation </vt:lpstr>
      <vt:lpstr>Colour-Constrained Dijkstra Algorithm (CCDA)</vt:lpstr>
      <vt:lpstr>Colour-Constrained Dijkstra Algorithm (CCDA)</vt:lpstr>
      <vt:lpstr>Penalty Values</vt:lpstr>
      <vt:lpstr>Colour-Constrained Dijkstra Algorithm (CCDA)</vt:lpstr>
      <vt:lpstr>Penalised Dijkstra Algorithm</vt:lpstr>
      <vt:lpstr>Graph Reduction Algorithm (GRA)</vt:lpstr>
      <vt:lpstr>Graph Reduction Algorithm (GRA)</vt:lpstr>
      <vt:lpstr>Graph Reduction Algorithm (GRA) – Theoretical Proof</vt:lpstr>
      <vt:lpstr>Graph Reduction Algorithm (GRA) – Theoretical Proof</vt:lpstr>
      <vt:lpstr>Graph Reduction Algorithm (GRA)</vt:lpstr>
      <vt:lpstr>Graph Reduction Algorithm (GRA)</vt:lpstr>
      <vt:lpstr>Graph Reduction Algorithm (GRA)</vt:lpstr>
      <vt:lpstr>Reduced ILP Algorithm</vt:lpstr>
      <vt:lpstr>Reduced ILP Algorithm</vt:lpstr>
      <vt:lpstr>Experiments- Instances</vt:lpstr>
      <vt:lpstr>Experiments - Instances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FUMIS MATTEO ALESSANDRO [IN2000249]</dc:creator>
  <cp:keywords/>
  <dc:description/>
  <cp:lastModifiedBy>FUMIS MATTEO ALESSANDRO [IN2000249]</cp:lastModifiedBy>
  <cp:revision>3</cp:revision>
  <dcterms:created xsi:type="dcterms:W3CDTF">2025-06-14T09:01:56Z</dcterms:created>
  <dcterms:modified xsi:type="dcterms:W3CDTF">2025-06-21T15:04:20Z</dcterms:modified>
  <cp:category/>
</cp:coreProperties>
</file>